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9"/>
  </p:notesMasterIdLst>
  <p:handoutMasterIdLst>
    <p:handoutMasterId r:id="rId20"/>
  </p:handoutMasterIdLst>
  <p:sldIdLst>
    <p:sldId id="259" r:id="rId5"/>
    <p:sldId id="261" r:id="rId6"/>
    <p:sldId id="290" r:id="rId7"/>
    <p:sldId id="291" r:id="rId8"/>
    <p:sldId id="292" r:id="rId9"/>
    <p:sldId id="293" r:id="rId10"/>
    <p:sldId id="294" r:id="rId11"/>
    <p:sldId id="295" r:id="rId12"/>
    <p:sldId id="296" r:id="rId13"/>
    <p:sldId id="297" r:id="rId14"/>
    <p:sldId id="298" r:id="rId15"/>
    <p:sldId id="299" r:id="rId16"/>
    <p:sldId id="288" r:id="rId17"/>
    <p:sldId id="28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433" autoAdjust="0"/>
  </p:normalViewPr>
  <p:slideViewPr>
    <p:cSldViewPr>
      <p:cViewPr varScale="1">
        <p:scale>
          <a:sx n="67" d="100"/>
          <a:sy n="67" d="100"/>
        </p:scale>
        <p:origin x="141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4" d="100"/>
        <a:sy n="154" d="100"/>
      </p:scale>
      <p:origin x="0" y="0"/>
    </p:cViewPr>
  </p:sorterViewPr>
  <p:notesViewPr>
    <p:cSldViewPr>
      <p:cViewPr varScale="1">
        <p:scale>
          <a:sx n="86" d="100"/>
          <a:sy n="86" d="100"/>
        </p:scale>
        <p:origin x="3762" y="5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9/6/2017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31325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9/6/2017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72598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2151320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questions help us understand</a:t>
            </a:r>
            <a:r>
              <a:rPr lang="en-GB" baseline="0" dirty="0" smtClean="0"/>
              <a:t> question 3 c) from the gender strategy</a:t>
            </a:r>
            <a:endParaRPr lang="en-GB"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11</a:t>
            </a:fld>
            <a:endParaRPr lang="en-US" dirty="0"/>
          </a:p>
        </p:txBody>
      </p:sp>
    </p:spTree>
    <p:extLst>
      <p:ext uri="{BB962C8B-B14F-4D97-AF65-F5344CB8AC3E}">
        <p14:creationId xmlns:p14="http://schemas.microsoft.com/office/powerpoint/2010/main" val="530178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14</a:t>
            </a:fld>
            <a:endParaRPr lang="en-US"/>
          </a:p>
        </p:txBody>
      </p:sp>
    </p:spTree>
    <p:extLst>
      <p:ext uri="{BB962C8B-B14F-4D97-AF65-F5344CB8AC3E}">
        <p14:creationId xmlns:p14="http://schemas.microsoft.com/office/powerpoint/2010/main" val="4173190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smtClean="0"/>
              <a:t>Page title minimum of 30 points and maximum</a:t>
            </a:r>
            <a:br>
              <a:rPr lang="en-US" sz="2800" dirty="0" smtClean="0"/>
            </a:br>
            <a:r>
              <a:rPr lang="en-US" sz="2800" dirty="0" smtClean="0"/>
              <a:t>of two lines</a:t>
            </a:r>
          </a:p>
          <a:p>
            <a:pPr fontAlgn="base">
              <a:lnSpc>
                <a:spcPct val="200000"/>
              </a:lnSpc>
              <a:spcAft>
                <a:spcPts val="1200"/>
              </a:spcAft>
              <a:defRPr/>
            </a:pPr>
            <a:r>
              <a:rPr lang="en-US" sz="2600" dirty="0" smtClean="0">
                <a:solidFill>
                  <a:prstClr val="black"/>
                </a:solidFill>
              </a:rPr>
              <a:t>Main point 6 point smaller than slide title</a:t>
            </a:r>
          </a:p>
          <a:p>
            <a:pPr lvl="1">
              <a:defRPr/>
            </a:pPr>
            <a:r>
              <a:rPr lang="en-US" sz="2200" dirty="0" smtClean="0">
                <a:solidFill>
                  <a:prstClr val="black"/>
                </a:solidFill>
              </a:rPr>
              <a:t>Bullet points 4 point less than main point</a:t>
            </a:r>
          </a:p>
          <a:p>
            <a:pPr lvl="1">
              <a:defRPr/>
            </a:pPr>
            <a:r>
              <a:rPr lang="en-US" sz="2200" dirty="0" smtClean="0">
                <a:solidFill>
                  <a:prstClr val="black"/>
                </a:solidFill>
              </a:rPr>
              <a:t>Font type is Calibri</a:t>
            </a:r>
          </a:p>
          <a:p>
            <a:pPr lvl="2">
              <a:defRPr/>
            </a:pPr>
            <a:r>
              <a:rPr lang="en-US" sz="2000" dirty="0" smtClean="0">
                <a:solidFill>
                  <a:prstClr val="black"/>
                </a:solidFill>
              </a:rPr>
              <a:t>It is advised in one slide maximum 6 bullets</a:t>
            </a:r>
          </a:p>
          <a:p>
            <a:pPr lvl="3">
              <a:defRPr/>
            </a:pPr>
            <a:r>
              <a:rPr lang="en-US" sz="1800" dirty="0" smtClean="0">
                <a:solidFill>
                  <a:prstClr val="black"/>
                </a:solidFill>
              </a:rPr>
              <a:t>We recommend you use images on slides</a:t>
            </a:r>
          </a:p>
          <a:p>
            <a:pPr lvl="3">
              <a:defRPr/>
            </a:pPr>
            <a:r>
              <a:rPr lang="en-US" sz="1800" dirty="0" smtClean="0">
                <a:solidFill>
                  <a:prstClr val="black"/>
                </a:solidFill>
              </a:rPr>
              <a:t>You can change partner logos on front page</a:t>
            </a:r>
          </a:p>
          <a:p>
            <a:pPr lvl="4">
              <a:defRPr/>
            </a:pPr>
            <a:r>
              <a:rPr lang="en-US" sz="1600" dirty="0" smtClean="0">
                <a:solidFill>
                  <a:prstClr val="black"/>
                </a:solidFill>
              </a:rPr>
              <a:t>You have to duplicate this slide for more inside pages</a:t>
            </a:r>
            <a:endParaRPr lang="en-US" sz="1600" dirty="0">
              <a:solidFill>
                <a:prstClr val="black"/>
              </a:solidFill>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a:p>
        </p:txBody>
      </p:sp>
    </p:spTree>
    <p:extLst>
      <p:ext uri="{BB962C8B-B14F-4D97-AF65-F5344CB8AC3E}">
        <p14:creationId xmlns:p14="http://schemas.microsoft.com/office/powerpoint/2010/main" val="575140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b="1" kern="1200" dirty="0" smtClean="0">
                <a:solidFill>
                  <a:schemeClr val="tx1"/>
                </a:solidFill>
                <a:effectLst/>
                <a:latin typeface="+mn-lt"/>
                <a:ea typeface="+mn-ea"/>
                <a:cs typeface="+mn-cs"/>
              </a:rPr>
              <a:t>Role</a:t>
            </a:r>
            <a:r>
              <a:rPr lang="en-US" sz="2800" kern="1200" dirty="0" smtClean="0">
                <a:solidFill>
                  <a:schemeClr val="tx1"/>
                </a:solidFill>
                <a:effectLst/>
                <a:latin typeface="+mn-lt"/>
                <a:ea typeface="+mn-ea"/>
                <a:cs typeface="+mn-cs"/>
              </a:rPr>
              <a:t> in deciding the preferred livestock traits to be maintained in the herd, in culling and in selling the animals?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kern="1200" dirty="0" smtClean="0">
                <a:solidFill>
                  <a:schemeClr val="tx1"/>
                </a:solidFill>
                <a:effectLst/>
                <a:latin typeface="+mn-lt"/>
                <a:ea typeface="+mn-ea"/>
                <a:cs typeface="+mn-cs"/>
              </a:rPr>
              <a:t>Why</a:t>
            </a:r>
            <a:r>
              <a:rPr lang="en-US" sz="2800" kern="1200" dirty="0" smtClean="0">
                <a:solidFill>
                  <a:schemeClr val="tx1"/>
                </a:solidFill>
                <a:effectLst/>
                <a:latin typeface="+mn-lt"/>
                <a:ea typeface="+mn-ea"/>
                <a:cs typeface="+mn-cs"/>
              </a:rPr>
              <a:t>? What are the dynamics and norms behind these patterns? E.g. are ownership of land or livestock, the division of </a:t>
            </a:r>
            <a:r>
              <a:rPr lang="en-US" sz="2800" kern="1200" dirty="0" err="1" smtClean="0">
                <a:solidFill>
                  <a:schemeClr val="tx1"/>
                </a:solidFill>
                <a:effectLst/>
                <a:latin typeface="+mn-lt"/>
                <a:ea typeface="+mn-ea"/>
                <a:cs typeface="+mn-cs"/>
              </a:rPr>
              <a:t>labour</a:t>
            </a:r>
            <a:r>
              <a:rPr lang="en-US" sz="2800" kern="1200" dirty="0" smtClean="0">
                <a:solidFill>
                  <a:schemeClr val="tx1"/>
                </a:solidFill>
                <a:effectLst/>
                <a:latin typeface="+mn-lt"/>
                <a:ea typeface="+mn-ea"/>
                <a:cs typeface="+mn-cs"/>
              </a:rPr>
              <a:t>, gendered access to diverse benefits determinants of decision-making patterns? How?</a:t>
            </a:r>
          </a:p>
          <a:p>
            <a:pPr lvl="0"/>
            <a:endParaRPr lang="en-US" sz="3600" dirty="0">
              <a:solidFill>
                <a:prstClr val="black"/>
              </a:solidFill>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3</a:t>
            </a:fld>
            <a:endParaRPr lang="en-US"/>
          </a:p>
        </p:txBody>
      </p:sp>
    </p:spTree>
    <p:extLst>
      <p:ext uri="{BB962C8B-B14F-4D97-AF65-F5344CB8AC3E}">
        <p14:creationId xmlns:p14="http://schemas.microsoft.com/office/powerpoint/2010/main" val="2170068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2800" b="1" kern="1200" dirty="0" smtClean="0">
                <a:solidFill>
                  <a:schemeClr val="tx1"/>
                </a:solidFill>
                <a:effectLst/>
                <a:latin typeface="+mn-lt"/>
                <a:ea typeface="+mn-ea"/>
                <a:cs typeface="+mn-cs"/>
              </a:rPr>
              <a:t>Mechanisms:</a:t>
            </a:r>
            <a:r>
              <a:rPr lang="en-US" sz="2800" kern="1200" baseline="0" dirty="0" smtClean="0">
                <a:solidFill>
                  <a:schemeClr val="tx1"/>
                </a:solidFill>
                <a:effectLst/>
                <a:latin typeface="+mn-lt"/>
                <a:ea typeface="+mn-ea"/>
                <a:cs typeface="+mn-cs"/>
              </a:rPr>
              <a:t> </a:t>
            </a:r>
            <a:r>
              <a:rPr lang="en-US" sz="2800" kern="1200" dirty="0" smtClean="0">
                <a:solidFill>
                  <a:schemeClr val="tx1"/>
                </a:solidFill>
                <a:effectLst/>
                <a:latin typeface="+mn-lt"/>
                <a:ea typeface="+mn-ea"/>
                <a:cs typeface="+mn-cs"/>
              </a:rPr>
              <a:t>how can changes in breed composition of household livestock effectively enhance women’s empowerment – e.g. without disrupting the status quo in ways that may result in backlashes from other household or community members?</a:t>
            </a:r>
            <a:endParaRPr lang="en-US" sz="2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4</a:t>
            </a:fld>
            <a:endParaRPr lang="en-US"/>
          </a:p>
        </p:txBody>
      </p:sp>
    </p:spTree>
    <p:extLst>
      <p:ext uri="{BB962C8B-B14F-4D97-AF65-F5344CB8AC3E}">
        <p14:creationId xmlns:p14="http://schemas.microsoft.com/office/powerpoint/2010/main" val="3133279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lvl="0"/>
            <a:r>
              <a:rPr lang="en-US" sz="2800" b="1" kern="1200" dirty="0" smtClean="0">
                <a:solidFill>
                  <a:schemeClr val="tx1"/>
                </a:solidFill>
                <a:effectLst/>
                <a:latin typeface="+mn-lt"/>
                <a:ea typeface="+mn-ea"/>
                <a:cs typeface="+mn-cs"/>
              </a:rPr>
              <a:t>Process/main</a:t>
            </a:r>
            <a:r>
              <a:rPr lang="en-US" sz="2800" b="1" kern="1200" baseline="0" dirty="0" smtClean="0">
                <a:solidFill>
                  <a:schemeClr val="tx1"/>
                </a:solidFill>
                <a:effectLst/>
                <a:latin typeface="+mn-lt"/>
                <a:ea typeface="+mn-ea"/>
                <a:cs typeface="+mn-cs"/>
              </a:rPr>
              <a:t> steps </a:t>
            </a:r>
            <a:r>
              <a:rPr lang="en-US" sz="2800" kern="1200" dirty="0" smtClean="0">
                <a:solidFill>
                  <a:schemeClr val="tx1"/>
                </a:solidFill>
                <a:effectLst/>
                <a:latin typeface="+mn-lt"/>
                <a:ea typeface="+mn-ea"/>
                <a:cs typeface="+mn-cs"/>
              </a:rPr>
              <a:t>E.g. in establishing genetic improvement priorities (based on their different needs, different species preferences and different priority traits), and in choosing a genetic improvement strategy (for example, considering different impacts of gender norms on participation in community-based genetic improvement programs).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kern="1200" dirty="0" smtClean="0">
                <a:solidFill>
                  <a:schemeClr val="tx1"/>
                </a:solidFill>
                <a:effectLst/>
                <a:latin typeface="+mn-lt"/>
                <a:ea typeface="+mn-ea"/>
                <a:cs typeface="+mn-cs"/>
              </a:rPr>
              <a:t>Accommodative</a:t>
            </a:r>
            <a:r>
              <a:rPr lang="en-US" sz="2800" b="1" kern="1200" baseline="0" dirty="0" smtClean="0">
                <a:solidFill>
                  <a:schemeClr val="tx1"/>
                </a:solidFill>
                <a:effectLst/>
                <a:latin typeface="+mn-lt"/>
                <a:ea typeface="+mn-ea"/>
                <a:cs typeface="+mn-cs"/>
              </a:rPr>
              <a:t> </a:t>
            </a:r>
            <a:r>
              <a:rPr lang="en-US" sz="2800" b="1" kern="1200" baseline="0" dirty="0" err="1" smtClean="0">
                <a:solidFill>
                  <a:schemeClr val="tx1"/>
                </a:solidFill>
                <a:effectLst/>
                <a:latin typeface="+mn-lt"/>
                <a:ea typeface="+mn-ea"/>
                <a:cs typeface="+mn-cs"/>
              </a:rPr>
              <a:t>vs</a:t>
            </a:r>
            <a:r>
              <a:rPr lang="en-US" sz="2800" b="1" kern="1200" baseline="0" dirty="0" smtClean="0">
                <a:solidFill>
                  <a:schemeClr val="tx1"/>
                </a:solidFill>
                <a:effectLst/>
                <a:latin typeface="+mn-lt"/>
                <a:ea typeface="+mn-ea"/>
                <a:cs typeface="+mn-cs"/>
              </a:rPr>
              <a:t> Transformative: </a:t>
            </a:r>
            <a:r>
              <a:rPr lang="en-US" sz="2800" kern="1200" dirty="0" smtClean="0">
                <a:solidFill>
                  <a:schemeClr val="tx1"/>
                </a:solidFill>
                <a:effectLst/>
                <a:latin typeface="+mn-lt"/>
                <a:ea typeface="+mn-ea"/>
                <a:cs typeface="+mn-cs"/>
              </a:rPr>
              <a:t>E.g. Priorities: What species to focus on for a gender-equitable approach? The ones most commonly owned by women (usually smaller size and value, and kept in the house) or shall we promote women’s control over more valuable species? Trade-offs: How do we prioritize between focusing research on species that benefit women and enhance their empowerment, and species that enhance household food security? This may happen in cases when an improved breed of a species not controlled by women is introduced, with a consequent increase in the food availability in the household which entails an increase in women’s workload.    </a:t>
            </a:r>
          </a:p>
          <a:p>
            <a:pPr lvl="0"/>
            <a:endParaRPr lang="en-US" sz="2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5</a:t>
            </a:fld>
            <a:endParaRPr lang="en-US"/>
          </a:p>
        </p:txBody>
      </p:sp>
    </p:spTree>
    <p:extLst>
      <p:ext uri="{BB962C8B-B14F-4D97-AF65-F5344CB8AC3E}">
        <p14:creationId xmlns:p14="http://schemas.microsoft.com/office/powerpoint/2010/main" val="1843919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smtClean="0"/>
              <a:t>Page title minimum of 30 points and maximum</a:t>
            </a:r>
            <a:br>
              <a:rPr lang="en-US" sz="2800" dirty="0" smtClean="0"/>
            </a:br>
            <a:r>
              <a:rPr lang="en-US" sz="2800" dirty="0" smtClean="0"/>
              <a:t>of two lines</a:t>
            </a:r>
          </a:p>
          <a:p>
            <a:pPr fontAlgn="base">
              <a:lnSpc>
                <a:spcPct val="200000"/>
              </a:lnSpc>
              <a:spcAft>
                <a:spcPts val="1200"/>
              </a:spcAft>
              <a:defRPr/>
            </a:pPr>
            <a:r>
              <a:rPr lang="en-US" sz="2600" dirty="0" smtClean="0">
                <a:solidFill>
                  <a:prstClr val="black"/>
                </a:solidFill>
              </a:rPr>
              <a:t>Main point 6 point smaller than slide title</a:t>
            </a:r>
          </a:p>
          <a:p>
            <a:pPr lvl="1">
              <a:defRPr/>
            </a:pPr>
            <a:r>
              <a:rPr lang="en-US" sz="2200" dirty="0" smtClean="0">
                <a:solidFill>
                  <a:prstClr val="black"/>
                </a:solidFill>
              </a:rPr>
              <a:t>Bullet points 4 point less than main point</a:t>
            </a:r>
          </a:p>
          <a:p>
            <a:pPr lvl="1">
              <a:defRPr/>
            </a:pPr>
            <a:r>
              <a:rPr lang="en-US" sz="2200" dirty="0" smtClean="0">
                <a:solidFill>
                  <a:prstClr val="black"/>
                </a:solidFill>
              </a:rPr>
              <a:t>Font type is Calibri</a:t>
            </a:r>
          </a:p>
          <a:p>
            <a:pPr lvl="2">
              <a:defRPr/>
            </a:pPr>
            <a:r>
              <a:rPr lang="en-US" sz="2000" dirty="0" smtClean="0">
                <a:solidFill>
                  <a:prstClr val="black"/>
                </a:solidFill>
              </a:rPr>
              <a:t>It is advised in one slide maximum 6 bullets</a:t>
            </a:r>
          </a:p>
          <a:p>
            <a:pPr lvl="3">
              <a:defRPr/>
            </a:pPr>
            <a:r>
              <a:rPr lang="en-US" sz="1800" dirty="0" smtClean="0">
                <a:solidFill>
                  <a:prstClr val="black"/>
                </a:solidFill>
              </a:rPr>
              <a:t>We recommend you use images on slides</a:t>
            </a:r>
          </a:p>
          <a:p>
            <a:pPr lvl="3">
              <a:defRPr/>
            </a:pPr>
            <a:r>
              <a:rPr lang="en-US" sz="1800" dirty="0" smtClean="0">
                <a:solidFill>
                  <a:prstClr val="black"/>
                </a:solidFill>
              </a:rPr>
              <a:t>You can change partner logos on front page</a:t>
            </a:r>
          </a:p>
          <a:p>
            <a:pPr lvl="4">
              <a:defRPr/>
            </a:pPr>
            <a:r>
              <a:rPr lang="en-US" sz="1600" dirty="0" smtClean="0">
                <a:solidFill>
                  <a:prstClr val="black"/>
                </a:solidFill>
              </a:rPr>
              <a:t>You have to duplicate this slide for more inside pages</a:t>
            </a:r>
            <a:endParaRPr lang="en-US" sz="1600" dirty="0">
              <a:solidFill>
                <a:prstClr val="black"/>
              </a:solidFill>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6</a:t>
            </a:fld>
            <a:endParaRPr lang="en-US"/>
          </a:p>
        </p:txBody>
      </p:sp>
    </p:spTree>
    <p:extLst>
      <p:ext uri="{BB962C8B-B14F-4D97-AF65-F5344CB8AC3E}">
        <p14:creationId xmlns:p14="http://schemas.microsoft.com/office/powerpoint/2010/main" val="3502906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knowledge</a:t>
            </a:r>
            <a:r>
              <a:rPr lang="en-GB" baseline="0" dirty="0" smtClean="0"/>
              <a:t> gaps represent an opportunity to problematize our conceptualisation of gender and broaden our scope to new research areas</a:t>
            </a:r>
            <a:endParaRPr lang="en-GB"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7</a:t>
            </a:fld>
            <a:endParaRPr lang="en-US" dirty="0"/>
          </a:p>
        </p:txBody>
      </p:sp>
    </p:spTree>
    <p:extLst>
      <p:ext uri="{BB962C8B-B14F-4D97-AF65-F5344CB8AC3E}">
        <p14:creationId xmlns:p14="http://schemas.microsoft.com/office/powerpoint/2010/main" val="35100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Start</a:t>
            </a:r>
            <a:r>
              <a:rPr lang="en-GB" baseline="0" dirty="0" smtClean="0"/>
              <a:t> to explore question 1 from the gender and genetics strategy</a:t>
            </a:r>
            <a:endParaRPr lang="en-GB"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9</a:t>
            </a:fld>
            <a:endParaRPr lang="en-US" dirty="0"/>
          </a:p>
        </p:txBody>
      </p:sp>
    </p:spTree>
    <p:extLst>
      <p:ext uri="{BB962C8B-B14F-4D97-AF65-F5344CB8AC3E}">
        <p14:creationId xmlns:p14="http://schemas.microsoft.com/office/powerpoint/2010/main" val="1758580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nearly all the</a:t>
            </a:r>
            <a:r>
              <a:rPr lang="en-GB" baseline="0" dirty="0" smtClean="0"/>
              <a:t> cases, communities were practicing uncontrolled mating, not practising record keeping </a:t>
            </a:r>
            <a:r>
              <a:rPr lang="en-GB" baseline="0" dirty="0" err="1" smtClean="0"/>
              <a:t>etc</a:t>
            </a:r>
            <a:endParaRPr lang="en-GB" baseline="0" dirty="0" smtClean="0"/>
          </a:p>
          <a:p>
            <a:r>
              <a:rPr lang="en-GB" baseline="0" dirty="0" smtClean="0"/>
              <a:t>This information could be strengthened if we were working collaboratively with teams looking into other inputs – for example, forage and </a:t>
            </a:r>
            <a:r>
              <a:rPr lang="en-GB" baseline="0" dirty="0" err="1" smtClean="0"/>
              <a:t>dryland</a:t>
            </a:r>
            <a:r>
              <a:rPr lang="en-GB" baseline="0" dirty="0" smtClean="0"/>
              <a:t> systems. So wee see some opportunities in the future to have a systematic understanding of gender relations within breeding systems – this way we can understand better the gender relations may look like in order to maintain the productivity of improved breeds</a:t>
            </a:r>
            <a:endParaRPr lang="en-GB"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10</a:t>
            </a:fld>
            <a:endParaRPr lang="en-US" dirty="0"/>
          </a:p>
        </p:txBody>
      </p:sp>
    </p:spTree>
    <p:extLst>
      <p:ext uri="{BB962C8B-B14F-4D97-AF65-F5344CB8AC3E}">
        <p14:creationId xmlns:p14="http://schemas.microsoft.com/office/powerpoint/2010/main" val="13209518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livestock.cgiar.org/" TargetMode="External"/><Relationship Id="rId7"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hyperlink" Target="http://www.cgiar.org/about-us/our-funders" TargetMode="External"/><Relationship Id="rId5" Type="http://schemas.openxmlformats.org/officeDocument/2006/relationships/image" Target="cid:image001.png@01D16D8C.9C905A10" TargetMode="Externa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133600"/>
            <a:ext cx="6324600" cy="685800"/>
          </a:xfrm>
        </p:spPr>
        <p:txBody>
          <a:bodyPr>
            <a:normAutofit/>
          </a:bodyPr>
          <a:lstStyle>
            <a:lvl1pPr marL="0" indent="0" algn="ctr">
              <a:buNone/>
              <a:defRPr sz="3600">
                <a:solidFill>
                  <a:schemeClr val="tx1">
                    <a:lumMod val="50000"/>
                    <a:lumOff val="50000"/>
                  </a:schemeClr>
                </a:solidFill>
              </a:defRPr>
            </a:lvl1pPr>
          </a:lstStyle>
          <a:p>
            <a:pPr lvl="0"/>
            <a:r>
              <a:rPr lang="en-US" dirty="0" smtClean="0"/>
              <a:t>Title of presentation </a:t>
            </a:r>
          </a:p>
        </p:txBody>
      </p:sp>
      <p:sp>
        <p:nvSpPr>
          <p:cNvPr id="11" name="Text Placeholder 10"/>
          <p:cNvSpPr>
            <a:spLocks noGrp="1"/>
          </p:cNvSpPr>
          <p:nvPr>
            <p:ph type="body" sz="quarter" idx="11" hasCustomPrompt="1"/>
          </p:nvPr>
        </p:nvSpPr>
        <p:spPr>
          <a:xfrm>
            <a:off x="1752600" y="3581400"/>
            <a:ext cx="6324600" cy="495300"/>
          </a:xfrm>
        </p:spPr>
        <p:txBody>
          <a:bodyPr>
            <a:normAutofit/>
          </a:bodyPr>
          <a:lstStyle>
            <a:lvl1pPr marL="0" indent="0" algn="ctr">
              <a:buNone/>
              <a:defRPr sz="2400" i="1">
                <a:solidFill>
                  <a:schemeClr val="tx1">
                    <a:lumMod val="50000"/>
                    <a:lumOff val="50000"/>
                  </a:schemeClr>
                </a:solidFill>
              </a:defRPr>
            </a:lvl1pPr>
          </a:lstStyle>
          <a:p>
            <a:pPr lvl="0"/>
            <a:r>
              <a:rPr lang="en-US" dirty="0" smtClean="0"/>
              <a:t>Author(s)</a:t>
            </a:r>
            <a:endParaRPr lang="en-US" dirty="0"/>
          </a:p>
        </p:txBody>
      </p:sp>
      <p:sp>
        <p:nvSpPr>
          <p:cNvPr id="13" name="Text Placeholder 12"/>
          <p:cNvSpPr>
            <a:spLocks noGrp="1"/>
          </p:cNvSpPr>
          <p:nvPr>
            <p:ph type="body" sz="quarter" idx="12" hasCustomPrompt="1"/>
          </p:nvPr>
        </p:nvSpPr>
        <p:spPr>
          <a:xfrm>
            <a:off x="1752600" y="4572000"/>
            <a:ext cx="6324600" cy="762000"/>
          </a:xfrm>
        </p:spPr>
        <p:txBody>
          <a:bodyPr>
            <a:normAutofit/>
          </a:bodyPr>
          <a:lstStyle>
            <a:lvl1pPr marL="0" indent="0" algn="ctr">
              <a:buNone/>
              <a:defRPr sz="2000">
                <a:solidFill>
                  <a:schemeClr val="tx1">
                    <a:lumMod val="50000"/>
                    <a:lumOff val="50000"/>
                  </a:schemeClr>
                </a:solidFill>
              </a:defRPr>
            </a:lvl1pPr>
          </a:lstStyle>
          <a:p>
            <a:pPr>
              <a:defRPr/>
            </a:pPr>
            <a:r>
              <a:rPr lang="en-US" sz="2000" dirty="0" smtClean="0">
                <a:solidFill>
                  <a:prstClr val="white">
                    <a:lumMod val="65000"/>
                  </a:prstClr>
                </a:solidFill>
              </a:rPr>
              <a:t>Event name, Place, Date(s)</a:t>
            </a:r>
            <a:endParaRPr lang="en-US" sz="2000" dirty="0">
              <a:solidFill>
                <a:prstClr val="white">
                  <a:lumMod val="65000"/>
                </a:prstClr>
              </a:solidFill>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50012" y="5943600"/>
            <a:ext cx="5633274" cy="66332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0"/>
            <a:ext cx="1645089" cy="6858000"/>
          </a:xfrm>
          <a:prstGeom prst="rect">
            <a:avLst/>
          </a:prstGeom>
        </p:spPr>
      </p:pic>
      <p:sp>
        <p:nvSpPr>
          <p:cNvPr id="10" name="Text Placeholder 9"/>
          <p:cNvSpPr>
            <a:spLocks noGrp="1"/>
          </p:cNvSpPr>
          <p:nvPr>
            <p:ph type="body" sz="quarter" idx="11" hasCustomPrompt="1"/>
          </p:nvPr>
        </p:nvSpPr>
        <p:spPr>
          <a:xfrm>
            <a:off x="1295400" y="228600"/>
            <a:ext cx="7543800" cy="1143000"/>
          </a:xfrm>
        </p:spPr>
        <p:txBody>
          <a:bodyPr>
            <a:noAutofit/>
          </a:bodyPr>
          <a:lstStyle>
            <a:lvl1pPr marL="0" indent="0">
              <a:buNone/>
              <a:defRPr sz="3000"/>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title minimum of 30 points and maximum</a:t>
            </a:r>
            <a:br>
              <a:rPr lang="en-US" dirty="0" smtClean="0"/>
            </a:br>
            <a:r>
              <a:rPr lang="en-US" dirty="0" smtClean="0"/>
              <a:t>of two lines</a:t>
            </a:r>
          </a:p>
        </p:txBody>
      </p:sp>
      <p:sp>
        <p:nvSpPr>
          <p:cNvPr id="12" name="Text Placeholder 11"/>
          <p:cNvSpPr>
            <a:spLocks noGrp="1"/>
          </p:cNvSpPr>
          <p:nvPr>
            <p:ph type="body" sz="quarter" idx="12" hasCustomPrompt="1"/>
          </p:nvPr>
        </p:nvSpPr>
        <p:spPr>
          <a:xfrm>
            <a:off x="1371600" y="1905000"/>
            <a:ext cx="7467600" cy="3810000"/>
          </a:xfrm>
        </p:spPr>
        <p:txBody>
          <a:bodyPr/>
          <a:lstStyle>
            <a:lvl1pPr marL="342900" marR="0" indent="-342900" algn="l" defTabSz="914400" rtl="0" eaLnBrk="1" fontAlgn="base" latinLnBrk="0" hangingPunct="1">
              <a:lnSpc>
                <a:spcPct val="200000"/>
              </a:lnSpc>
              <a:spcBef>
                <a:spcPct val="20000"/>
              </a:spcBef>
              <a:spcAft>
                <a:spcPts val="1200"/>
              </a:spcAft>
              <a:buClrTx/>
              <a:buSzTx/>
              <a:buFont typeface="Arial" pitchFamily="34" charset="0"/>
              <a:buChar char="•"/>
              <a:tabLst/>
              <a:defRPr sz="2400"/>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base" latinLnBrk="0" hangingPunct="1">
              <a:lnSpc>
                <a:spcPct val="200000"/>
              </a:lnSpc>
              <a:spcBef>
                <a:spcPct val="20000"/>
              </a:spcBef>
              <a:spcAft>
                <a:spcPts val="1200"/>
              </a:spcAft>
              <a:buClrTx/>
              <a:buSzTx/>
              <a:buFont typeface="Arial" pitchFamily="34" charset="0"/>
              <a:buChar char="•"/>
              <a:tabLst/>
              <a:defRPr/>
            </a:pPr>
            <a:r>
              <a:rPr kumimoji="0" lang="en-US" sz="2600" b="0" i="0" u="none" strike="noStrike" kern="1200" cap="none" spc="0" normalizeH="0" baseline="0" noProof="0" dirty="0" smtClean="0">
                <a:ln>
                  <a:noFill/>
                </a:ln>
                <a:solidFill>
                  <a:prstClr val="black"/>
                </a:solidFill>
                <a:effectLst/>
                <a:uLnTx/>
                <a:uFillTx/>
                <a:latin typeface="+mn-lt"/>
                <a:ea typeface="+mn-ea"/>
                <a:cs typeface="+mn-cs"/>
              </a:rPr>
              <a:t>Main point 6 point smaller than slide title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smtClean="0">
                <a:ln>
                  <a:noFill/>
                </a:ln>
                <a:solidFill>
                  <a:prstClr val="black"/>
                </a:solidFill>
                <a:effectLst/>
                <a:uLnTx/>
                <a:uFillTx/>
                <a:latin typeface="+mn-lt"/>
                <a:ea typeface="+mn-ea"/>
                <a:cs typeface="+mn-cs"/>
              </a:rPr>
              <a:t>Bullet points 4 point less than main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smtClean="0">
                <a:ln>
                  <a:noFill/>
                </a:ln>
                <a:solidFill>
                  <a:prstClr val="black"/>
                </a:solidFill>
                <a:effectLst/>
                <a:uLnTx/>
                <a:uFillTx/>
                <a:latin typeface="+mn-lt"/>
                <a:ea typeface="+mn-ea"/>
                <a:cs typeface="+mn-cs"/>
              </a:rPr>
              <a:t>Font type is Calibri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mn-lt"/>
                <a:ea typeface="+mn-ea"/>
                <a:cs typeface="+mn-cs"/>
              </a:rPr>
              <a:t>It is advised in one slide maximum 6 bullets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We recommend you use images on slides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You can change partner logos on front page</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smtClean="0">
                <a:ln>
                  <a:noFill/>
                </a:ln>
                <a:solidFill>
                  <a:prstClr val="black"/>
                </a:solidFill>
                <a:effectLst/>
                <a:uLnTx/>
                <a:uFillTx/>
                <a:latin typeface="+mn-lt"/>
                <a:ea typeface="+mn-ea"/>
                <a:cs typeface="+mn-cs"/>
              </a:rPr>
              <a:t>You have to duplicate this slide for more inside pages</a:t>
            </a:r>
            <a:endParaRPr kumimoji="0" lang="en-US" sz="1600" b="0" i="0" u="none" strike="noStrike" kern="1200" cap="none" spc="0" normalizeH="0" baseline="0" noProof="0" dirty="0">
              <a:ln>
                <a:noFill/>
              </a:ln>
              <a:solidFill>
                <a:prstClr val="black"/>
              </a:solidFill>
              <a:effectLst/>
              <a:uLnTx/>
              <a:uFillTx/>
              <a:latin typeface="+mn-lt"/>
              <a:ea typeface="+mn-ea"/>
              <a:cs typeface="+mn-cs"/>
            </a:endParaRPr>
          </a:p>
        </p:txBody>
      </p:sp>
    </p:spTree>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parator pag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514600"/>
            <a:ext cx="6324600" cy="2438400"/>
          </a:xfrm>
        </p:spPr>
        <p:txBody>
          <a:bodyPr>
            <a:normAutofit/>
          </a:bodyPr>
          <a:lstStyle>
            <a:lvl1pPr marL="0" indent="0" algn="ctr">
              <a:buNone/>
              <a:defRPr sz="3600">
                <a:solidFill>
                  <a:schemeClr val="tx1">
                    <a:lumMod val="50000"/>
                    <a:lumOff val="50000"/>
                  </a:schemeClr>
                </a:solidFill>
              </a:defRPr>
            </a:lvl1pPr>
          </a:lstStyle>
          <a:p>
            <a:pPr lvl="0"/>
            <a:r>
              <a:rPr lang="en-US" dirty="0" smtClean="0"/>
              <a:t>Separator Page </a:t>
            </a:r>
            <a:br>
              <a:rPr lang="en-US" dirty="0" smtClean="0"/>
            </a:br>
            <a:r>
              <a:rPr lang="en-US" dirty="0" smtClean="0"/>
              <a:t>Minimum 0f 30 point </a:t>
            </a:r>
            <a:br>
              <a:rPr lang="en-US" dirty="0" smtClean="0"/>
            </a:br>
            <a:r>
              <a:rPr lang="en-US" dirty="0" smtClean="0"/>
              <a:t>and maximum of 2 lines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extLst>
      <p:ext uri="{BB962C8B-B14F-4D97-AF65-F5344CB8AC3E}">
        <p14:creationId xmlns:p14="http://schemas.microsoft.com/office/powerpoint/2010/main" val="3062134617"/>
      </p:ext>
    </p:extLst>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stretch>
            <a:fillRect/>
          </a:stretch>
        </p:blipFill>
        <p:spPr>
          <a:xfrm>
            <a:off x="0" y="0"/>
            <a:ext cx="1645089" cy="6858000"/>
          </a:xfrm>
          <a:prstGeom prst="rect">
            <a:avLst/>
          </a:prstGeom>
        </p:spPr>
      </p:pic>
      <p:sp>
        <p:nvSpPr>
          <p:cNvPr id="9" name="TextBox 8"/>
          <p:cNvSpPr txBox="1"/>
          <p:nvPr userDrawn="1"/>
        </p:nvSpPr>
        <p:spPr>
          <a:xfrm>
            <a:off x="2177100" y="2057400"/>
            <a:ext cx="4891467" cy="1354217"/>
          </a:xfrm>
          <a:prstGeom prst="rect">
            <a:avLst/>
          </a:prstGeom>
          <a:noFill/>
        </p:spPr>
        <p:txBody>
          <a:bodyPr wrap="none" rtlCol="0">
            <a:spAutoFit/>
          </a:bodyPr>
          <a:lstStyle/>
          <a:p>
            <a:pPr algn="ctr"/>
            <a:r>
              <a:rPr kumimoji="0" lang="en-US" sz="2400" b="0" i="0" u="none" strike="noStrike" kern="1200" cap="none" spc="0" normalizeH="0" baseline="0" noProof="0" dirty="0" smtClean="0">
                <a:ln>
                  <a:noFill/>
                </a:ln>
                <a:solidFill>
                  <a:prstClr val="white">
                    <a:lumMod val="65000"/>
                  </a:prstClr>
                </a:solidFill>
                <a:effectLst/>
                <a:uLnTx/>
                <a:uFillTx/>
                <a:latin typeface="+mn-lt"/>
                <a:ea typeface="+mj-ea"/>
                <a:cs typeface="Arial" pitchFamily="34" charset="0"/>
              </a:rPr>
              <a:t>CGIAR Research Program on Livestock</a:t>
            </a:r>
            <a:r>
              <a:rPr kumimoji="0" lang="en-US" sz="2400" b="0" i="0" u="none" strike="noStrike" kern="1200" cap="none" spc="0" normalizeH="0" baseline="0" noProof="0" dirty="0" smtClean="0">
                <a:ln>
                  <a:noFill/>
                </a:ln>
                <a:solidFill>
                  <a:prstClr val="black"/>
                </a:solidFill>
                <a:effectLst/>
                <a:uLnTx/>
                <a:uFillTx/>
                <a:latin typeface="+mn-lt"/>
                <a:ea typeface="+mj-ea"/>
                <a:cs typeface="Arial" pitchFamily="34" charset="0"/>
              </a:rPr>
              <a:t/>
            </a:r>
            <a:br>
              <a:rPr kumimoji="0" lang="en-US" sz="2400" b="0" i="0" u="none" strike="noStrike" kern="1200" cap="none" spc="0" normalizeH="0" baseline="0" noProof="0" dirty="0" smtClean="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smtClean="0">
                <a:ln>
                  <a:noFill/>
                </a:ln>
                <a:solidFill>
                  <a:prstClr val="black"/>
                </a:solidFill>
                <a:effectLst/>
                <a:uLnTx/>
                <a:uFillTx/>
                <a:latin typeface="+mn-lt"/>
                <a:ea typeface="+mj-ea"/>
                <a:cs typeface="Arial" pitchFamily="34" charset="0"/>
              </a:rPr>
              <a:t/>
            </a:r>
            <a:br>
              <a:rPr kumimoji="0" lang="en-US" sz="2000" b="0" i="0" u="none" strike="noStrike" kern="1200" cap="none" spc="0" normalizeH="0" baseline="0" noProof="0" dirty="0" smtClean="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smtClean="0">
                <a:ln>
                  <a:noFill/>
                </a:ln>
                <a:solidFill>
                  <a:prstClr val="black"/>
                </a:solidFill>
                <a:effectLst/>
                <a:uLnTx/>
                <a:uFillTx/>
                <a:latin typeface="+mn-lt"/>
                <a:ea typeface="+mj-ea"/>
                <a:cs typeface="Arial" pitchFamily="34" charset="0"/>
                <a:hlinkClick r:id="rId3"/>
              </a:rPr>
              <a:t>livestock.cgiar.org</a:t>
            </a:r>
            <a:r>
              <a:rPr kumimoji="0" lang="en-US" sz="1800" b="0" i="0" u="none" strike="noStrike" kern="1200" cap="none" spc="0" normalizeH="0" baseline="0" noProof="0" dirty="0" smtClean="0">
                <a:ln>
                  <a:noFill/>
                </a:ln>
                <a:solidFill>
                  <a:prstClr val="black"/>
                </a:solidFill>
                <a:effectLst/>
                <a:uLnTx/>
                <a:uFillTx/>
                <a:latin typeface="Arial" pitchFamily="34" charset="0"/>
                <a:ea typeface="+mj-ea"/>
                <a:cs typeface="Arial" pitchFamily="34" charset="0"/>
              </a:rPr>
              <a:t/>
            </a:r>
            <a:br>
              <a:rPr kumimoji="0" lang="en-US" sz="1800" b="0" i="0" u="none" strike="noStrike" kern="1200" cap="none" spc="0" normalizeH="0" baseline="0" noProof="0" dirty="0" smtClean="0">
                <a:ln>
                  <a:noFill/>
                </a:ln>
                <a:solidFill>
                  <a:prstClr val="black"/>
                </a:solidFill>
                <a:effectLst/>
                <a:uLnTx/>
                <a:uFillTx/>
                <a:latin typeface="Arial" pitchFamily="34" charset="0"/>
                <a:ea typeface="+mj-ea"/>
                <a:cs typeface="Arial" pitchFamily="34" charset="0"/>
              </a:rPr>
            </a:br>
            <a:endParaRPr lang="en-US" dirty="0"/>
          </a:p>
        </p:txBody>
      </p:sp>
      <p:sp>
        <p:nvSpPr>
          <p:cNvPr id="7" name="TextBox 6"/>
          <p:cNvSpPr txBox="1"/>
          <p:nvPr userDrawn="1"/>
        </p:nvSpPr>
        <p:spPr>
          <a:xfrm>
            <a:off x="1295400" y="5983069"/>
            <a:ext cx="7543800" cy="461665"/>
          </a:xfrm>
          <a:prstGeom prst="rect">
            <a:avLst/>
          </a:prstGeom>
          <a:noFill/>
        </p:spPr>
        <p:txBody>
          <a:bodyPr wrap="square" rtlCol="0">
            <a:spAutoFit/>
          </a:bodyPr>
          <a:lstStyle/>
          <a:p>
            <a:pPr algn="ctr"/>
            <a:r>
              <a:rPr lang="en-US" sz="1200" dirty="0" smtClean="0"/>
              <a:t>The </a:t>
            </a:r>
            <a:r>
              <a:rPr lang="en-US" sz="1200" b="1" dirty="0" smtClean="0"/>
              <a:t>CGIAR Research Program on Livestock </a:t>
            </a:r>
            <a:r>
              <a:rPr lang="en-US" sz="1200" dirty="0" smtClean="0"/>
              <a:t>aims to increase the productivity and profitability</a:t>
            </a:r>
            <a:r>
              <a:rPr lang="en-GB" sz="1200" kern="1200" dirty="0" smtClean="0">
                <a:solidFill>
                  <a:schemeClr val="tx1"/>
                </a:solidFill>
                <a:effectLst/>
                <a:latin typeface="+mn-lt"/>
                <a:ea typeface="+mn-ea"/>
                <a:cs typeface="+mn-cs"/>
              </a:rPr>
              <a:t> of livestock </a:t>
            </a:r>
            <a:r>
              <a:rPr lang="en-GB" sz="1200" kern="1200" dirty="0" err="1" smtClean="0">
                <a:solidFill>
                  <a:schemeClr val="tx1"/>
                </a:solidFill>
                <a:effectLst/>
                <a:latin typeface="+mn-lt"/>
                <a:ea typeface="+mn-ea"/>
                <a:cs typeface="+mn-cs"/>
              </a:rPr>
              <a:t>agri</a:t>
            </a:r>
            <a:r>
              <a:rPr lang="en-GB" sz="1200" kern="1200" dirty="0" smtClean="0">
                <a:solidFill>
                  <a:schemeClr val="tx1"/>
                </a:solidFill>
                <a:effectLst/>
                <a:latin typeface="+mn-lt"/>
                <a:ea typeface="+mn-ea"/>
                <a:cs typeface="+mn-cs"/>
              </a:rPr>
              <a:t>-food systems in sustainable ways, making meat, milk and eggs more available and affordable across the developing world</a:t>
            </a:r>
            <a:r>
              <a:rPr lang="en-US" sz="1200" dirty="0" smtClean="0"/>
              <a:t>.</a:t>
            </a:r>
            <a:endParaRPr lang="en-US" sz="1200" dirty="0"/>
          </a:p>
        </p:txBody>
      </p:sp>
      <p:sp>
        <p:nvSpPr>
          <p:cNvPr id="10" name="TextBox 6"/>
          <p:cNvSpPr txBox="1">
            <a:spLocks noChangeArrowheads="1"/>
          </p:cNvSpPr>
          <p:nvPr userDrawn="1"/>
        </p:nvSpPr>
        <p:spPr bwMode="auto">
          <a:xfrm>
            <a:off x="2514600"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000" kern="1200" dirty="0" smtClean="0">
                <a:solidFill>
                  <a:schemeClr val="tx1"/>
                </a:solidFill>
                <a:effectLst/>
                <a:latin typeface="+mn-lt"/>
                <a:ea typeface="+mn-ea"/>
                <a:cs typeface="Arial" charset="0"/>
              </a:rPr>
              <a:t>This presentation is licensed for use under the Creative Commons Attribution 4.0 International Licence.</a:t>
            </a:r>
            <a:endParaRPr lang="en-US" sz="1000" dirty="0" smtClean="0">
              <a:latin typeface="+mn-lt"/>
            </a:endParaRPr>
          </a:p>
        </p:txBody>
      </p:sp>
      <p:pic>
        <p:nvPicPr>
          <p:cNvPr id="11" name="Picture 10" descr="cc-by 88x31.png"/>
          <p:cNvPicPr/>
          <p:nvPr userDrawn="1"/>
        </p:nvPicPr>
        <p:blipFill>
          <a:blip r:embed="rId4" r:link="rId5" cstate="email">
            <a:extLst>
              <a:ext uri="{28A0092B-C50C-407E-A947-70E740481C1C}">
                <a14:useLocalDpi xmlns:a14="http://schemas.microsoft.com/office/drawing/2010/main" val="0"/>
              </a:ext>
            </a:extLst>
          </a:blip>
          <a:srcRect/>
          <a:stretch>
            <a:fillRect/>
          </a:stretch>
        </p:blipFill>
        <p:spPr bwMode="auto">
          <a:xfrm>
            <a:off x="1927860" y="6569511"/>
            <a:ext cx="586740" cy="207645"/>
          </a:xfrm>
          <a:prstGeom prst="rect">
            <a:avLst/>
          </a:prstGeom>
          <a:noFill/>
          <a:ln>
            <a:noFill/>
          </a:ln>
        </p:spPr>
      </p:pic>
      <p:sp>
        <p:nvSpPr>
          <p:cNvPr id="14" name="TextBox 13"/>
          <p:cNvSpPr txBox="1"/>
          <p:nvPr userDrawn="1"/>
        </p:nvSpPr>
        <p:spPr>
          <a:xfrm>
            <a:off x="1295400" y="4992469"/>
            <a:ext cx="7543800" cy="461665"/>
          </a:xfrm>
          <a:prstGeom prst="rect">
            <a:avLst/>
          </a:prstGeom>
          <a:noFill/>
        </p:spPr>
        <p:txBody>
          <a:bodyPr wrap="square" rtlCol="0">
            <a:spAutoFit/>
          </a:bodyPr>
          <a:lstStyle/>
          <a:p>
            <a:r>
              <a:rPr lang="en-GB" sz="1200" kern="1200" dirty="0" smtClean="0">
                <a:solidFill>
                  <a:schemeClr val="tx1"/>
                </a:solidFill>
                <a:effectLst/>
                <a:latin typeface="+mn-lt"/>
                <a:ea typeface="+mn-ea"/>
                <a:cs typeface="+mn-cs"/>
              </a:rPr>
              <a:t>The program thanks all donors and organizations which globally support its work through their contributions to the </a:t>
            </a:r>
            <a:r>
              <a:rPr lang="en-GB" sz="1200" u="sng" kern="1200" dirty="0" smtClean="0">
                <a:solidFill>
                  <a:schemeClr val="tx1"/>
                </a:solidFill>
                <a:effectLst/>
                <a:latin typeface="+mn-lt"/>
                <a:ea typeface="+mn-ea"/>
                <a:cs typeface="+mn-cs"/>
                <a:hlinkClick r:id="rId6"/>
              </a:rPr>
              <a:t>CGIAR system</a:t>
            </a:r>
            <a:endParaRPr lang="en-US" sz="1200" kern="1200" dirty="0">
              <a:solidFill>
                <a:schemeClr val="tx1"/>
              </a:solidFill>
              <a:effectLst/>
              <a:latin typeface="+mn-lt"/>
              <a:ea typeface="+mn-ea"/>
              <a:cs typeface="+mn-cs"/>
            </a:endParaRPr>
          </a:p>
        </p:txBody>
      </p:sp>
      <p:pic>
        <p:nvPicPr>
          <p:cNvPr id="3" name="Picture 2"/>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2057400" y="3818286"/>
            <a:ext cx="5387340" cy="634362"/>
          </a:xfrm>
          <a:prstGeom prst="rect">
            <a:avLst/>
          </a:prstGeom>
        </p:spPr>
      </p:pic>
    </p:spTree>
  </p:cSld>
  <p:clrMapOvr>
    <a:masterClrMapping/>
  </p:clrMapOvr>
  <p:transition spd="slow">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6800" y="274638"/>
            <a:ext cx="77724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1600200"/>
            <a:ext cx="7772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52" r:id="rId4"/>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Gender success stories</a:t>
            </a:r>
            <a:endParaRPr lang="en-US" dirty="0"/>
          </a:p>
        </p:txBody>
      </p:sp>
      <p:sp>
        <p:nvSpPr>
          <p:cNvPr id="3" name="Text Placeholder 2"/>
          <p:cNvSpPr>
            <a:spLocks noGrp="1"/>
          </p:cNvSpPr>
          <p:nvPr>
            <p:ph type="body" sz="quarter" idx="11"/>
          </p:nvPr>
        </p:nvSpPr>
        <p:spPr/>
        <p:txBody>
          <a:bodyPr/>
          <a:lstStyle/>
          <a:p>
            <a:r>
              <a:rPr lang="en-US" dirty="0"/>
              <a:t>Alessandra </a:t>
            </a:r>
            <a:r>
              <a:rPr lang="en-US" dirty="0" smtClean="0"/>
              <a:t>Galiè and Juliet Kariuki</a:t>
            </a:r>
            <a:endParaRPr lang="en-US" dirty="0"/>
          </a:p>
        </p:txBody>
      </p:sp>
      <p:sp>
        <p:nvSpPr>
          <p:cNvPr id="7" name="Text Placeholder 6"/>
          <p:cNvSpPr>
            <a:spLocks noGrp="1"/>
          </p:cNvSpPr>
          <p:nvPr>
            <p:ph type="body" sz="quarter" idx="12"/>
          </p:nvPr>
        </p:nvSpPr>
        <p:spPr/>
        <p:txBody>
          <a:bodyPr/>
          <a:lstStyle/>
          <a:p>
            <a:r>
              <a:rPr lang="en-US" dirty="0"/>
              <a:t>Mid-term Livestock Genetics Flagship </a:t>
            </a:r>
            <a:r>
              <a:rPr lang="en-US" dirty="0" smtClean="0"/>
              <a:t>Meeting</a:t>
            </a:r>
          </a:p>
          <a:p>
            <a:r>
              <a:rPr lang="en-US" dirty="0" smtClean="0"/>
              <a:t>Nairobi, 5-6 September 2017</a:t>
            </a:r>
            <a:endParaRPr lang="en-US" dirty="0"/>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838200" y="-50132"/>
            <a:ext cx="7543800" cy="1143000"/>
          </a:xfrm>
        </p:spPr>
        <p:txBody>
          <a:bodyPr/>
          <a:lstStyle/>
          <a:p>
            <a:r>
              <a:rPr lang="en-US" sz="3200" dirty="0">
                <a:solidFill>
                  <a:srgbClr val="C00000"/>
                </a:solidFill>
              </a:rPr>
              <a:t>Preliminary results</a:t>
            </a:r>
          </a:p>
          <a:p>
            <a:endParaRPr lang="en-GB" dirty="0">
              <a:solidFill>
                <a:srgbClr val="C0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25570309"/>
              </p:ext>
            </p:extLst>
          </p:nvPr>
        </p:nvGraphicFramePr>
        <p:xfrm>
          <a:off x="1299412" y="521368"/>
          <a:ext cx="7619999" cy="5854024"/>
        </p:xfrm>
        <a:graphic>
          <a:graphicData uri="http://schemas.openxmlformats.org/drawingml/2006/table">
            <a:tbl>
              <a:tblPr firstRow="1" firstCol="1" bandRow="1">
                <a:tableStyleId>{5C22544A-7EE6-4342-B048-85BDC9FD1C3A}</a:tableStyleId>
              </a:tblPr>
              <a:tblGrid>
                <a:gridCol w="1378857"/>
                <a:gridCol w="3193143"/>
                <a:gridCol w="3047999"/>
              </a:tblGrid>
              <a:tr h="285929">
                <a:tc>
                  <a:txBody>
                    <a:bodyPr/>
                    <a:lstStyle/>
                    <a:p>
                      <a:pPr marL="0" marR="0">
                        <a:lnSpc>
                          <a:spcPct val="115000"/>
                        </a:lnSpc>
                        <a:spcBef>
                          <a:spcPts val="0"/>
                        </a:spcBef>
                        <a:spcAft>
                          <a:spcPts val="1000"/>
                        </a:spcAft>
                      </a:pPr>
                      <a:r>
                        <a:rPr lang="en-GB" sz="1700" kern="1200" dirty="0">
                          <a:solidFill>
                            <a:sysClr val="windowText" lastClr="000000"/>
                          </a:solidFill>
                          <a:effectLst/>
                        </a:rPr>
                        <a:t> </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algn="ctr">
                        <a:lnSpc>
                          <a:spcPct val="115000"/>
                        </a:lnSpc>
                        <a:spcBef>
                          <a:spcPts val="0"/>
                        </a:spcBef>
                        <a:spcAft>
                          <a:spcPts val="1000"/>
                        </a:spcAft>
                      </a:pPr>
                      <a:r>
                        <a:rPr lang="en-GB" sz="1700" kern="1200" dirty="0">
                          <a:solidFill>
                            <a:sysClr val="windowText" lastClr="000000"/>
                          </a:solidFill>
                          <a:effectLst/>
                        </a:rPr>
                        <a:t>Gender</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r>
              <a:tr h="378922">
                <a:tc>
                  <a:txBody>
                    <a:bodyPr/>
                    <a:lstStyle/>
                    <a:p>
                      <a:pPr marL="0" marR="0">
                        <a:lnSpc>
                          <a:spcPct val="115000"/>
                        </a:lnSpc>
                        <a:spcBef>
                          <a:spcPts val="0"/>
                        </a:spcBef>
                        <a:spcAft>
                          <a:spcPts val="1000"/>
                        </a:spcAft>
                      </a:pPr>
                      <a:r>
                        <a:rPr lang="en-GB" sz="1700" kern="1200" dirty="0">
                          <a:solidFill>
                            <a:sysClr val="windowText" lastClr="000000"/>
                          </a:solidFill>
                          <a:effectLst/>
                        </a:rPr>
                        <a:t> </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700" dirty="0">
                          <a:solidFill>
                            <a:sysClr val="windowText" lastClr="000000"/>
                          </a:solidFill>
                          <a:effectLst/>
                        </a:rPr>
                        <a:t> </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07000"/>
                        </a:lnSpc>
                        <a:spcBef>
                          <a:spcPts val="0"/>
                        </a:spcBef>
                        <a:spcAft>
                          <a:spcPts val="0"/>
                        </a:spcAft>
                      </a:pPr>
                      <a:r>
                        <a:rPr lang="en-US" sz="1700" dirty="0">
                          <a:solidFill>
                            <a:sysClr val="windowText" lastClr="000000"/>
                          </a:solidFill>
                          <a:effectLst/>
                        </a:rPr>
                        <a:t> </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20559">
                <a:tc>
                  <a:txBody>
                    <a:bodyPr/>
                    <a:lstStyle/>
                    <a:p>
                      <a:pPr marL="0" marR="0">
                        <a:lnSpc>
                          <a:spcPct val="115000"/>
                        </a:lnSpc>
                        <a:spcBef>
                          <a:spcPts val="0"/>
                        </a:spcBef>
                        <a:spcAft>
                          <a:spcPts val="1000"/>
                        </a:spcAft>
                      </a:pPr>
                      <a:r>
                        <a:rPr lang="en-GB" sz="1700" kern="1200" dirty="0" smtClean="0">
                          <a:solidFill>
                            <a:sysClr val="windowText" lastClr="000000"/>
                          </a:solidFill>
                          <a:effectLst/>
                        </a:rPr>
                        <a:t>Roles</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pPr>
                      <a:r>
                        <a:rPr lang="en-US" sz="1700" kern="1200" dirty="0" smtClean="0">
                          <a:solidFill>
                            <a:sysClr val="windowText" lastClr="000000"/>
                          </a:solidFill>
                          <a:effectLst/>
                          <a:latin typeface="+mn-lt"/>
                          <a:ea typeface="+mn-ea"/>
                          <a:cs typeface="+mn-cs"/>
                        </a:rPr>
                        <a:t>Deciders </a:t>
                      </a:r>
                    </a:p>
                    <a:p>
                      <a:pPr>
                        <a:lnSpc>
                          <a:spcPct val="107000"/>
                        </a:lnSpc>
                      </a:pPr>
                      <a:r>
                        <a:rPr lang="en-US" sz="1700" kern="1200" dirty="0" smtClean="0">
                          <a:solidFill>
                            <a:sysClr val="windowText" lastClr="000000"/>
                          </a:solidFill>
                          <a:effectLst/>
                          <a:latin typeface="+mn-lt"/>
                          <a:ea typeface="+mn-ea"/>
                          <a:cs typeface="+mn-cs"/>
                        </a:rPr>
                        <a:t>(castration</a:t>
                      </a:r>
                      <a:r>
                        <a:rPr lang="en-US" sz="1700" kern="1200" baseline="0" dirty="0" smtClean="0">
                          <a:solidFill>
                            <a:sysClr val="windowText" lastClr="000000"/>
                          </a:solidFill>
                          <a:effectLst/>
                          <a:latin typeface="+mn-lt"/>
                          <a:ea typeface="+mn-ea"/>
                          <a:cs typeface="+mn-cs"/>
                        </a:rPr>
                        <a:t>, culling through sale)</a:t>
                      </a:r>
                      <a:endParaRPr lang="en-US" sz="1700" kern="1200" dirty="0" smtClean="0">
                        <a:solidFill>
                          <a:sysClr val="windowText" lastClr="000000"/>
                        </a:solidFill>
                        <a:effectLst/>
                        <a:latin typeface="+mn-lt"/>
                        <a:ea typeface="+mn-ea"/>
                        <a:cs typeface="+mn-cs"/>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pPr>
                      <a:r>
                        <a:rPr lang="en-US" sz="1700" dirty="0" smtClean="0">
                          <a:solidFill>
                            <a:sysClr val="windowText" lastClr="000000"/>
                          </a:solidFill>
                          <a:effectLst/>
                          <a:latin typeface="Calibri" panose="020F0502020204030204" pitchFamily="34" charset="0"/>
                        </a:rPr>
                        <a:t>Influencers</a:t>
                      </a:r>
                    </a:p>
                    <a:p>
                      <a:pPr>
                        <a:lnSpc>
                          <a:spcPct val="107000"/>
                        </a:lnSpc>
                      </a:pPr>
                      <a:r>
                        <a:rPr lang="en-US" sz="1700" dirty="0" smtClean="0">
                          <a:solidFill>
                            <a:sysClr val="windowText" lastClr="000000"/>
                          </a:solidFill>
                          <a:effectLst/>
                          <a:latin typeface="Calibri" panose="020F0502020204030204" pitchFamily="34" charset="0"/>
                        </a:rPr>
                        <a:t>(castration, culling through sale)</a:t>
                      </a:r>
                      <a:endParaRPr lang="en-US" sz="1700" dirty="0">
                        <a:solidFill>
                          <a:sysClr val="windowText" lastClr="000000"/>
                        </a:solidFill>
                        <a:effectLst/>
                        <a:latin typeface="Calibri" panose="020F0502020204030204" pitchFamily="34"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11655">
                <a:tc>
                  <a:txBody>
                    <a:bodyPr/>
                    <a:lstStyle/>
                    <a:p>
                      <a:pPr marL="0" marR="0">
                        <a:lnSpc>
                          <a:spcPct val="115000"/>
                        </a:lnSpc>
                        <a:spcBef>
                          <a:spcPts val="0"/>
                        </a:spcBef>
                        <a:spcAft>
                          <a:spcPts val="1000"/>
                        </a:spcAft>
                      </a:pPr>
                      <a:r>
                        <a:rPr lang="en-US" sz="1700" kern="1200" dirty="0">
                          <a:solidFill>
                            <a:sysClr val="windowText" lastClr="000000"/>
                          </a:solidFill>
                          <a:effectLst/>
                        </a:rPr>
                        <a:t>Trait preferences</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GB" sz="1700" kern="1200" dirty="0">
                          <a:solidFill>
                            <a:sysClr val="windowText" lastClr="000000"/>
                          </a:solidFill>
                          <a:effectLst/>
                        </a:rPr>
                        <a:t>Mostly meat </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GB" sz="1700" kern="1200" dirty="0">
                          <a:solidFill>
                            <a:sysClr val="windowText" lastClr="000000"/>
                          </a:solidFill>
                          <a:effectLst/>
                        </a:rPr>
                        <a:t>Mostly </a:t>
                      </a:r>
                      <a:r>
                        <a:rPr lang="en-GB" sz="1700" kern="1200" dirty="0" smtClean="0">
                          <a:solidFill>
                            <a:sysClr val="windowText" lastClr="000000"/>
                          </a:solidFill>
                          <a:effectLst/>
                        </a:rPr>
                        <a:t>milk; more likely to mention behavioural</a:t>
                      </a:r>
                      <a:r>
                        <a:rPr lang="en-GB" sz="1700" kern="1200" baseline="0" dirty="0" smtClean="0">
                          <a:solidFill>
                            <a:sysClr val="windowText" lastClr="000000"/>
                          </a:solidFill>
                          <a:effectLst/>
                        </a:rPr>
                        <a:t> traits</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40894">
                <a:tc>
                  <a:txBody>
                    <a:bodyPr/>
                    <a:lstStyle/>
                    <a:p>
                      <a:pPr marL="0" marR="0">
                        <a:lnSpc>
                          <a:spcPct val="115000"/>
                        </a:lnSpc>
                        <a:spcBef>
                          <a:spcPts val="0"/>
                        </a:spcBef>
                        <a:spcAft>
                          <a:spcPts val="1000"/>
                        </a:spcAft>
                      </a:pPr>
                      <a:r>
                        <a:rPr lang="en-US" sz="1700" kern="1200" dirty="0">
                          <a:solidFill>
                            <a:sysClr val="windowText" lastClr="000000"/>
                          </a:solidFill>
                          <a:effectLst/>
                        </a:rPr>
                        <a:t>Opportunities </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GB" sz="1700" kern="1200" dirty="0">
                          <a:solidFill>
                            <a:sysClr val="windowText" lastClr="000000"/>
                          </a:solidFill>
                          <a:effectLst/>
                        </a:rPr>
                        <a:t>Knowledge on value addition </a:t>
                      </a:r>
                      <a:r>
                        <a:rPr lang="en-GB" sz="1700" kern="1200" dirty="0" smtClean="0">
                          <a:solidFill>
                            <a:sysClr val="windowText" lastClr="000000"/>
                          </a:solidFill>
                          <a:effectLst/>
                        </a:rPr>
                        <a:t>of improved </a:t>
                      </a:r>
                      <a:r>
                        <a:rPr lang="en-GB" sz="1700" kern="1200" dirty="0">
                          <a:solidFill>
                            <a:sysClr val="windowText" lastClr="000000"/>
                          </a:solidFill>
                          <a:effectLst/>
                        </a:rPr>
                        <a:t>breeding </a:t>
                      </a:r>
                      <a:r>
                        <a:rPr lang="en-GB" sz="1700" kern="1200" dirty="0" smtClean="0">
                          <a:solidFill>
                            <a:sysClr val="windowText" lastClr="000000"/>
                          </a:solidFill>
                          <a:effectLst/>
                        </a:rPr>
                        <a:t>management</a:t>
                      </a:r>
                    </a:p>
                    <a:p>
                      <a:pPr marL="0" marR="0">
                        <a:lnSpc>
                          <a:spcPct val="115000"/>
                        </a:lnSpc>
                        <a:spcBef>
                          <a:spcPts val="0"/>
                        </a:spcBef>
                        <a:spcAft>
                          <a:spcPts val="1000"/>
                        </a:spcAft>
                      </a:pPr>
                      <a:r>
                        <a:rPr lang="en-GB" sz="1700" kern="1200" dirty="0" smtClean="0">
                          <a:solidFill>
                            <a:sysClr val="windowText" lastClr="000000"/>
                          </a:solidFill>
                          <a:effectLst/>
                        </a:rPr>
                        <a:t>                                 </a:t>
                      </a:r>
                    </a:p>
                    <a:p>
                      <a:pPr marL="0" marR="0">
                        <a:lnSpc>
                          <a:spcPct val="115000"/>
                        </a:lnSpc>
                        <a:spcBef>
                          <a:spcPts val="0"/>
                        </a:spcBef>
                        <a:spcAft>
                          <a:spcPts val="1000"/>
                        </a:spcAft>
                      </a:pPr>
                      <a:r>
                        <a:rPr lang="en-GB" sz="1700" kern="1200" dirty="0" smtClean="0">
                          <a:solidFill>
                            <a:sysClr val="windowText" lastClr="000000"/>
                          </a:solidFill>
                          <a:effectLst/>
                        </a:rPr>
                        <a:t>= </a:t>
                      </a:r>
                      <a:r>
                        <a:rPr lang="en-GB" sz="1700" kern="1200" dirty="0">
                          <a:solidFill>
                            <a:sysClr val="windowText" lastClr="000000"/>
                          </a:solidFill>
                          <a:effectLst/>
                        </a:rPr>
                        <a:t>stronger bargaining at the market</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GB" sz="1700" kern="1200" dirty="0">
                          <a:solidFill>
                            <a:sysClr val="windowText" lastClr="000000"/>
                          </a:solidFill>
                          <a:effectLst/>
                        </a:rPr>
                        <a:t>Knowledge and training on herd management to improve milk productivity </a:t>
                      </a:r>
                      <a:endParaRPr lang="en-GB" sz="1700" kern="1200" dirty="0" smtClean="0">
                        <a:solidFill>
                          <a:sysClr val="windowText" lastClr="000000"/>
                        </a:solidFill>
                        <a:effectLst/>
                      </a:endParaRPr>
                    </a:p>
                    <a:p>
                      <a:pPr marL="0" marR="0">
                        <a:lnSpc>
                          <a:spcPct val="115000"/>
                        </a:lnSpc>
                        <a:spcBef>
                          <a:spcPts val="0"/>
                        </a:spcBef>
                        <a:spcAft>
                          <a:spcPts val="1000"/>
                        </a:spcAft>
                      </a:pPr>
                      <a:r>
                        <a:rPr lang="en-GB" sz="1700" kern="1200" dirty="0" smtClean="0">
                          <a:solidFill>
                            <a:sysClr val="windowText" lastClr="000000"/>
                          </a:solidFill>
                          <a:effectLst/>
                        </a:rPr>
                        <a:t>= more home </a:t>
                      </a:r>
                      <a:r>
                        <a:rPr lang="en-GB" sz="1700" kern="1200" dirty="0">
                          <a:solidFill>
                            <a:sysClr val="windowText" lastClr="000000"/>
                          </a:solidFill>
                          <a:effectLst/>
                        </a:rPr>
                        <a:t>consumption and </a:t>
                      </a:r>
                      <a:r>
                        <a:rPr lang="en-GB" sz="1700" kern="1200" dirty="0" smtClean="0">
                          <a:solidFill>
                            <a:sysClr val="windowText" lastClr="000000"/>
                          </a:solidFill>
                          <a:effectLst/>
                        </a:rPr>
                        <a:t>sale?</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32887">
                <a:tc>
                  <a:txBody>
                    <a:bodyPr/>
                    <a:lstStyle/>
                    <a:p>
                      <a:pPr marL="0" marR="0">
                        <a:lnSpc>
                          <a:spcPct val="115000"/>
                        </a:lnSpc>
                        <a:spcBef>
                          <a:spcPts val="0"/>
                        </a:spcBef>
                        <a:spcAft>
                          <a:spcPts val="1000"/>
                        </a:spcAft>
                      </a:pPr>
                      <a:r>
                        <a:rPr lang="en-US" sz="1700" kern="1200" dirty="0">
                          <a:solidFill>
                            <a:sysClr val="windowText" lastClr="000000"/>
                          </a:solidFill>
                          <a:effectLst/>
                        </a:rPr>
                        <a:t>Constraints</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pPr>
                      <a:r>
                        <a:rPr lang="en-US" sz="1700" dirty="0" smtClean="0">
                          <a:solidFill>
                            <a:sysClr val="windowText" lastClr="000000"/>
                          </a:solidFill>
                          <a:effectLst/>
                          <a:latin typeface="Calibri" panose="020F0502020204030204" pitchFamily="34" charset="0"/>
                        </a:rPr>
                        <a:t>Poor market prices</a:t>
                      </a:r>
                      <a:endParaRPr lang="en-US" sz="1700" dirty="0">
                        <a:solidFill>
                          <a:sysClr val="windowText" lastClr="000000"/>
                        </a:solidFill>
                        <a:effectLst/>
                        <a:latin typeface="Calibri" panose="020F0502020204030204" pitchFamily="34"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pPr>
                      <a:r>
                        <a:rPr lang="en-US" sz="1700" dirty="0" smtClean="0">
                          <a:solidFill>
                            <a:sysClr val="windowText" lastClr="000000"/>
                          </a:solidFill>
                          <a:effectLst/>
                          <a:latin typeface="Calibri" panose="020F0502020204030204" pitchFamily="34" charset="0"/>
                        </a:rPr>
                        <a:t>Cannot sell livestock</a:t>
                      </a:r>
                      <a:r>
                        <a:rPr lang="en-US" sz="1700" baseline="0" dirty="0" smtClean="0">
                          <a:solidFill>
                            <a:sysClr val="windowText" lastClr="000000"/>
                          </a:solidFill>
                          <a:effectLst/>
                          <a:latin typeface="Calibri" panose="020F0502020204030204" pitchFamily="34" charset="0"/>
                        </a:rPr>
                        <a:t> independently (exceptions)</a:t>
                      </a:r>
                      <a:endParaRPr lang="en-US" sz="1700" dirty="0">
                        <a:solidFill>
                          <a:sysClr val="windowText" lastClr="000000"/>
                        </a:solidFill>
                        <a:effectLst/>
                        <a:latin typeface="Calibri" panose="020F0502020204030204" pitchFamily="34"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378723">
                <a:tc>
                  <a:txBody>
                    <a:bodyPr/>
                    <a:lstStyle/>
                    <a:p>
                      <a:pPr marL="0" marR="0">
                        <a:lnSpc>
                          <a:spcPct val="115000"/>
                        </a:lnSpc>
                        <a:spcBef>
                          <a:spcPts val="0"/>
                        </a:spcBef>
                        <a:spcAft>
                          <a:spcPts val="1000"/>
                        </a:spcAft>
                      </a:pPr>
                      <a:r>
                        <a:rPr lang="en-US" sz="1700" kern="1200" dirty="0">
                          <a:solidFill>
                            <a:sysClr val="windowText" lastClr="000000"/>
                          </a:solidFill>
                          <a:effectLst/>
                        </a:rPr>
                        <a:t>Norms and customs</a:t>
                      </a:r>
                      <a:endParaRPr lang="en-US" sz="17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a:lnSpc>
                          <a:spcPct val="115000"/>
                        </a:lnSpc>
                        <a:spcBef>
                          <a:spcPts val="0"/>
                        </a:spcBef>
                        <a:spcAft>
                          <a:spcPts val="1000"/>
                        </a:spcAft>
                      </a:pPr>
                      <a:r>
                        <a:rPr lang="en-US" sz="1700" kern="1200" dirty="0">
                          <a:solidFill>
                            <a:sysClr val="windowText" lastClr="000000"/>
                          </a:solidFill>
                          <a:effectLst/>
                        </a:rPr>
                        <a:t>Socially constructed ‘rules’ </a:t>
                      </a:r>
                      <a:r>
                        <a:rPr lang="en-US" sz="1700" kern="1200" dirty="0" smtClean="0">
                          <a:solidFill>
                            <a:sysClr val="windowText" lastClr="000000"/>
                          </a:solidFill>
                          <a:effectLst/>
                        </a:rPr>
                        <a:t>define </a:t>
                      </a:r>
                      <a:r>
                        <a:rPr lang="en-US" sz="1700" kern="1200" dirty="0">
                          <a:solidFill>
                            <a:sysClr val="windowText" lastClr="000000"/>
                          </a:solidFill>
                          <a:effectLst/>
                        </a:rPr>
                        <a:t>acceptable </a:t>
                      </a:r>
                      <a:r>
                        <a:rPr lang="en-US" sz="1700" kern="1200" dirty="0" err="1" smtClean="0">
                          <a:solidFill>
                            <a:sysClr val="windowText" lastClr="000000"/>
                          </a:solidFill>
                          <a:effectLst/>
                        </a:rPr>
                        <a:t>behaviour</a:t>
                      </a:r>
                      <a:r>
                        <a:rPr lang="en-US" sz="1700" kern="1200" dirty="0" smtClean="0">
                          <a:solidFill>
                            <a:sysClr val="windowText" lastClr="000000"/>
                          </a:solidFill>
                          <a:effectLst/>
                        </a:rPr>
                        <a:t> </a:t>
                      </a:r>
                      <a:r>
                        <a:rPr lang="en-US" sz="1700" kern="1200" dirty="0">
                          <a:solidFill>
                            <a:sysClr val="windowText" lastClr="000000"/>
                          </a:solidFill>
                          <a:effectLst/>
                        </a:rPr>
                        <a:t>and practices </a:t>
                      </a:r>
                      <a:endParaRPr lang="en-US" sz="1700" kern="1200" dirty="0" smtClean="0">
                        <a:solidFill>
                          <a:sysClr val="windowText" lastClr="000000"/>
                        </a:solidFill>
                        <a:effectLst/>
                      </a:endParaRPr>
                    </a:p>
                    <a:p>
                      <a:pPr marL="285750" marR="0" indent="-285750">
                        <a:lnSpc>
                          <a:spcPct val="115000"/>
                        </a:lnSpc>
                        <a:spcBef>
                          <a:spcPts val="0"/>
                        </a:spcBef>
                        <a:spcAft>
                          <a:spcPts val="1000"/>
                        </a:spcAft>
                        <a:buFont typeface="Wingdings" panose="05000000000000000000" pitchFamily="2" charset="2"/>
                        <a:buChar char="à"/>
                      </a:pPr>
                      <a:r>
                        <a:rPr lang="en-US" sz="1700" kern="1200" baseline="0" dirty="0" smtClean="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Women should ‘look after the homestead’; men should do the ‘hard’ work</a:t>
                      </a:r>
                    </a:p>
                    <a:p>
                      <a:pPr marL="285750" marR="0" indent="-285750">
                        <a:lnSpc>
                          <a:spcPct val="115000"/>
                        </a:lnSpc>
                        <a:spcBef>
                          <a:spcPts val="0"/>
                        </a:spcBef>
                        <a:spcAft>
                          <a:spcPts val="1000"/>
                        </a:spcAft>
                        <a:buFont typeface="Wingdings" panose="05000000000000000000" pitchFamily="2" charset="2"/>
                        <a:buChar char="à"/>
                      </a:pPr>
                      <a:r>
                        <a:rPr lang="en-US" sz="1700" kern="1200" baseline="0" dirty="0" smtClean="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First wives can exercise more agency</a:t>
                      </a:r>
                    </a:p>
                  </a:txBody>
                  <a:tcPr marL="54192" marR="54192" marT="7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r>
            </a:tbl>
          </a:graphicData>
        </a:graphic>
      </p:graphicFrame>
      <p:pic>
        <p:nvPicPr>
          <p:cNvPr id="8"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3962401" y="894724"/>
            <a:ext cx="228600" cy="248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7281085" y="914400"/>
            <a:ext cx="1714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743200" y="1233611"/>
            <a:ext cx="6096000" cy="6649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743200" y="1898607"/>
            <a:ext cx="6096000" cy="6921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2743200" y="2590800"/>
            <a:ext cx="6096000" cy="1752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743200" y="4343400"/>
            <a:ext cx="6096000" cy="6456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2743200" y="4989094"/>
            <a:ext cx="6096000" cy="13355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8558188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smtClean="0">
                <a:solidFill>
                  <a:srgbClr val="C00000"/>
                </a:solidFill>
              </a:rPr>
              <a:t>Looking forward</a:t>
            </a:r>
            <a:endParaRPr lang="en-GB" dirty="0">
              <a:solidFill>
                <a:srgbClr val="C00000"/>
              </a:solidFill>
            </a:endParaRPr>
          </a:p>
        </p:txBody>
      </p:sp>
      <p:sp>
        <p:nvSpPr>
          <p:cNvPr id="3" name="Text Placeholder 2"/>
          <p:cNvSpPr>
            <a:spLocks noGrp="1"/>
          </p:cNvSpPr>
          <p:nvPr>
            <p:ph type="body" sz="quarter" idx="12"/>
          </p:nvPr>
        </p:nvSpPr>
        <p:spPr>
          <a:xfrm>
            <a:off x="1066800" y="1371600"/>
            <a:ext cx="7467600" cy="3810000"/>
          </a:xfrm>
        </p:spPr>
        <p:txBody>
          <a:bodyPr>
            <a:normAutofit fontScale="85000" lnSpcReduction="10000"/>
          </a:bodyPr>
          <a:lstStyle/>
          <a:p>
            <a:r>
              <a:rPr lang="en-GB" dirty="0" smtClean="0"/>
              <a:t>How can we reconcile between trait preferences in contexts where rigid gender norms persist?</a:t>
            </a:r>
          </a:p>
          <a:p>
            <a:pPr lvl="1"/>
            <a:r>
              <a:rPr lang="en-GB" dirty="0" smtClean="0"/>
              <a:t>Whose preferences are prioritised?</a:t>
            </a:r>
          </a:p>
          <a:p>
            <a:pPr lvl="1"/>
            <a:r>
              <a:rPr lang="en-GB" dirty="0" smtClean="0"/>
              <a:t>Why?</a:t>
            </a:r>
          </a:p>
          <a:p>
            <a:pPr lvl="1"/>
            <a:r>
              <a:rPr lang="en-GB" dirty="0" smtClean="0"/>
              <a:t>What are the implications on gender relations and gender strategies?</a:t>
            </a:r>
          </a:p>
          <a:p>
            <a:pPr marL="342900" lvl="1" indent="-342900" fontAlgn="base">
              <a:lnSpc>
                <a:spcPct val="200000"/>
              </a:lnSpc>
              <a:spcAft>
                <a:spcPts val="1200"/>
              </a:spcAft>
              <a:buFont typeface="Arial" pitchFamily="34" charset="0"/>
              <a:buChar char="•"/>
            </a:pPr>
            <a:r>
              <a:rPr lang="en-GB" dirty="0"/>
              <a:t>At which </a:t>
            </a:r>
            <a:r>
              <a:rPr lang="en-GB" dirty="0" smtClean="0"/>
              <a:t>points </a:t>
            </a:r>
            <a:r>
              <a:rPr lang="en-GB" dirty="0"/>
              <a:t>in the breeding cycle do we integrate gender</a:t>
            </a:r>
            <a:r>
              <a:rPr lang="en-GB" dirty="0" smtClean="0"/>
              <a:t>?</a:t>
            </a:r>
          </a:p>
          <a:p>
            <a:pPr lvl="1"/>
            <a:r>
              <a:rPr lang="en-GB" dirty="0"/>
              <a:t>Which are the best methods?</a:t>
            </a:r>
          </a:p>
        </p:txBody>
      </p:sp>
    </p:spTree>
    <p:extLst>
      <p:ext uri="{BB962C8B-B14F-4D97-AF65-F5344CB8AC3E}">
        <p14:creationId xmlns:p14="http://schemas.microsoft.com/office/powerpoint/2010/main" val="413169744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smtClean="0">
                <a:solidFill>
                  <a:srgbClr val="C00000"/>
                </a:solidFill>
              </a:rPr>
              <a:t>References </a:t>
            </a:r>
            <a:endParaRPr lang="en-GB" dirty="0">
              <a:solidFill>
                <a:srgbClr val="C00000"/>
              </a:solidFill>
            </a:endParaRPr>
          </a:p>
        </p:txBody>
      </p:sp>
      <p:sp>
        <p:nvSpPr>
          <p:cNvPr id="3" name="Text Placeholder 2"/>
          <p:cNvSpPr>
            <a:spLocks noGrp="1"/>
          </p:cNvSpPr>
          <p:nvPr>
            <p:ph type="body" sz="quarter" idx="12"/>
          </p:nvPr>
        </p:nvSpPr>
        <p:spPr>
          <a:xfrm>
            <a:off x="609600" y="914400"/>
            <a:ext cx="8229600" cy="5791200"/>
          </a:xfrm>
        </p:spPr>
        <p:txBody>
          <a:bodyPr>
            <a:normAutofit fontScale="55000" lnSpcReduction="20000"/>
          </a:bodyPr>
          <a:lstStyle/>
          <a:p>
            <a:r>
              <a:rPr lang="en-US" dirty="0"/>
              <a:t>Benard, M. et al., 2016. The Silent Cattle Breeders in Central Nicaragua. In M. Benard et al., eds. A different kettle of fish? Gender integration in livestock and fish research. LM Publishers, pp. 84–91</a:t>
            </a:r>
            <a:r>
              <a:rPr lang="en-US" dirty="0" smtClean="0"/>
              <a:t>.</a:t>
            </a:r>
          </a:p>
          <a:p>
            <a:r>
              <a:rPr lang="en-US" dirty="0" smtClean="0"/>
              <a:t>Bravo-Baumann, H. 2000. </a:t>
            </a:r>
            <a:r>
              <a:rPr lang="en-US" dirty="0"/>
              <a:t>Gender and livestock: </a:t>
            </a:r>
            <a:r>
              <a:rPr lang="en-US" dirty="0" err="1"/>
              <a:t>Capitalisation</a:t>
            </a:r>
            <a:r>
              <a:rPr lang="en-US" dirty="0"/>
              <a:t> of experiences on livestock projects and gender. Working document. Swiss Agency for Development and Cooperation, Bern. </a:t>
            </a:r>
            <a:endParaRPr lang="en-US" dirty="0" smtClean="0"/>
          </a:p>
          <a:p>
            <a:r>
              <a:rPr lang="en-US" dirty="0"/>
              <a:t>Flintan, F</a:t>
            </a:r>
            <a:r>
              <a:rPr lang="en-US" dirty="0" smtClean="0"/>
              <a:t>. </a:t>
            </a:r>
            <a:r>
              <a:rPr lang="en-US" dirty="0"/>
              <a:t>2008. Women’s empowerment in pastoral societies</a:t>
            </a:r>
            <a:r>
              <a:rPr lang="en-US" dirty="0" smtClean="0"/>
              <a:t>.</a:t>
            </a:r>
          </a:p>
          <a:p>
            <a:r>
              <a:rPr lang="en-US" dirty="0"/>
              <a:t>Peacock, C</a:t>
            </a:r>
            <a:r>
              <a:rPr lang="en-US" dirty="0" smtClean="0"/>
              <a:t>. </a:t>
            </a:r>
            <a:r>
              <a:rPr lang="en-US" dirty="0"/>
              <a:t>2005. Goats - A pathway out of poverty. Small Ruminant Research, 60(1–2 SPEC. ISS.), pp.179–186.</a:t>
            </a:r>
          </a:p>
          <a:p>
            <a:r>
              <a:rPr lang="en-US" dirty="0" smtClean="0"/>
              <a:t>Marshall</a:t>
            </a:r>
            <a:r>
              <a:rPr lang="en-US" dirty="0"/>
              <a:t>, K. et al</a:t>
            </a:r>
            <a:r>
              <a:rPr lang="en-US" dirty="0" smtClean="0"/>
              <a:t>. </a:t>
            </a:r>
            <a:r>
              <a:rPr lang="en-US" dirty="0"/>
              <a:t>2016. Traditional livestock breeding practices of men and women Somali pastoralists: trait preferences and selection of breeding animals. Journal of Animal Breeding and Genetics, 133(6), pp.534–547</a:t>
            </a:r>
            <a:r>
              <a:rPr lang="en-US" dirty="0" smtClean="0"/>
              <a:t>.</a:t>
            </a:r>
          </a:p>
          <a:p>
            <a:r>
              <a:rPr lang="en-US" dirty="0" err="1" smtClean="0"/>
              <a:t>Kosgey</a:t>
            </a:r>
            <a:r>
              <a:rPr lang="en-US" dirty="0" smtClean="0"/>
              <a:t>, I. S. et al. 2004. </a:t>
            </a:r>
            <a:r>
              <a:rPr lang="en-US" dirty="0"/>
              <a:t>Economic values for traits in breeding objectives for sheep </a:t>
            </a:r>
            <a:r>
              <a:rPr lang="en-US" dirty="0" smtClean="0"/>
              <a:t>in the </a:t>
            </a:r>
            <a:r>
              <a:rPr lang="en-US" dirty="0"/>
              <a:t>tropics: impact of tangible and intangible </a:t>
            </a:r>
            <a:r>
              <a:rPr lang="en-US" dirty="0" smtClean="0"/>
              <a:t>benefits. Livestock Production Science (88), pp. 143 – 160.</a:t>
            </a:r>
          </a:p>
          <a:p>
            <a:r>
              <a:rPr lang="en-US" dirty="0"/>
              <a:t>Quisumbing, A. </a:t>
            </a:r>
            <a:r>
              <a:rPr lang="en-US" dirty="0" smtClean="0"/>
              <a:t>R. et. al. 2015. Gender</a:t>
            </a:r>
            <a:r>
              <a:rPr lang="en-US" dirty="0"/>
              <a:t>, Assets and Market-oriented Agriculture: Learning from High-value Crop and Livestock Projects in Africa and </a:t>
            </a:r>
            <a:r>
              <a:rPr lang="en-US" dirty="0" smtClean="0"/>
              <a:t>Asia. Agriculture </a:t>
            </a:r>
            <a:r>
              <a:rPr lang="en-US" dirty="0"/>
              <a:t>and Human Values 32 (4): 705–725.</a:t>
            </a:r>
          </a:p>
          <a:p>
            <a:endParaRPr lang="en-GB" dirty="0"/>
          </a:p>
        </p:txBody>
      </p:sp>
    </p:spTree>
    <p:extLst>
      <p:ext uri="{BB962C8B-B14F-4D97-AF65-F5344CB8AC3E}">
        <p14:creationId xmlns:p14="http://schemas.microsoft.com/office/powerpoint/2010/main" val="2029555884"/>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199499712"/>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333500" y="381000"/>
            <a:ext cx="7543800" cy="1143000"/>
          </a:xfrm>
        </p:spPr>
        <p:txBody>
          <a:bodyPr/>
          <a:lstStyle/>
          <a:p>
            <a:r>
              <a:rPr lang="en-US" sz="3600" dirty="0">
                <a:solidFill>
                  <a:schemeClr val="accent2">
                    <a:lumMod val="75000"/>
                  </a:schemeClr>
                </a:solidFill>
              </a:rPr>
              <a:t>Gender and </a:t>
            </a:r>
            <a:r>
              <a:rPr lang="en-US" sz="3600" dirty="0" smtClean="0">
                <a:solidFill>
                  <a:schemeClr val="accent2">
                    <a:lumMod val="75000"/>
                  </a:schemeClr>
                </a:solidFill>
              </a:rPr>
              <a:t>genetics strategy</a:t>
            </a:r>
            <a:endParaRPr lang="en-US" sz="3600" dirty="0">
              <a:solidFill>
                <a:schemeClr val="accent2">
                  <a:lumMod val="75000"/>
                </a:schemeClr>
              </a:solidFill>
            </a:endParaRPr>
          </a:p>
          <a:p>
            <a:endParaRPr lang="en-US" dirty="0"/>
          </a:p>
        </p:txBody>
      </p:sp>
      <p:sp>
        <p:nvSpPr>
          <p:cNvPr id="3" name="Text Placeholder 2"/>
          <p:cNvSpPr>
            <a:spLocks noGrp="1"/>
          </p:cNvSpPr>
          <p:nvPr>
            <p:ph type="body" sz="quarter" idx="12"/>
          </p:nvPr>
        </p:nvSpPr>
        <p:spPr>
          <a:xfrm>
            <a:off x="1219200" y="1905000"/>
            <a:ext cx="7772400" cy="3810000"/>
          </a:xfrm>
        </p:spPr>
        <p:txBody>
          <a:bodyPr>
            <a:normAutofit/>
          </a:bodyPr>
          <a:lstStyle/>
          <a:p>
            <a:pPr marL="0" lvl="0" indent="0">
              <a:lnSpc>
                <a:spcPct val="120000"/>
              </a:lnSpc>
              <a:buNone/>
            </a:pPr>
            <a:r>
              <a:rPr lang="en-US" sz="2800" dirty="0"/>
              <a:t>3 main research </a:t>
            </a:r>
            <a:r>
              <a:rPr lang="en-US" sz="2800" dirty="0" smtClean="0"/>
              <a:t>areas:</a:t>
            </a:r>
            <a:endParaRPr lang="en-US" sz="2800" dirty="0"/>
          </a:p>
          <a:p>
            <a:pPr marL="457200" lvl="0" indent="-457200">
              <a:lnSpc>
                <a:spcPct val="120000"/>
              </a:lnSpc>
              <a:buFont typeface="+mj-lt"/>
              <a:buAutoNum type="arabicPeriod"/>
            </a:pPr>
            <a:r>
              <a:rPr lang="en-US" sz="2800" dirty="0"/>
              <a:t>Gender dynamics =&gt; </a:t>
            </a:r>
            <a:r>
              <a:rPr lang="en-US" sz="2800" dirty="0" smtClean="0"/>
              <a:t>genetics </a:t>
            </a:r>
            <a:r>
              <a:rPr lang="en-US" sz="2800" dirty="0"/>
              <a:t>interventions</a:t>
            </a:r>
          </a:p>
          <a:p>
            <a:pPr marL="457200" lvl="0" indent="-457200">
              <a:lnSpc>
                <a:spcPct val="120000"/>
              </a:lnSpc>
              <a:buFont typeface="+mj-lt"/>
              <a:buAutoNum type="arabicPeriod"/>
            </a:pPr>
            <a:r>
              <a:rPr lang="en-US" sz="2800" dirty="0" smtClean="0"/>
              <a:t>Genetics </a:t>
            </a:r>
            <a:r>
              <a:rPr lang="en-US" sz="2800" dirty="0"/>
              <a:t>interventions =&gt; gender dynamics</a:t>
            </a:r>
          </a:p>
          <a:p>
            <a:pPr marL="457200" lvl="0" indent="-457200">
              <a:lnSpc>
                <a:spcPct val="120000"/>
              </a:lnSpc>
              <a:buFont typeface="+mj-lt"/>
              <a:buAutoNum type="arabicPeriod"/>
            </a:pPr>
            <a:r>
              <a:rPr lang="en-US" sz="2800" dirty="0"/>
              <a:t>Institutional arrangements =&gt; gender equitable outcomes</a:t>
            </a:r>
          </a:p>
        </p:txBody>
      </p:sp>
      <p:pic>
        <p:nvPicPr>
          <p:cNvPr id="4" name="Picture 3"/>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990599" y="1524000"/>
            <a:ext cx="7572569" cy="3886200"/>
          </a:xfrm>
          <a:prstGeom prst="rect">
            <a:avLst/>
          </a:prstGeom>
        </p:spPr>
      </p:pic>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3600" dirty="0">
                <a:solidFill>
                  <a:schemeClr val="accent2">
                    <a:lumMod val="75000"/>
                  </a:schemeClr>
                </a:solidFill>
              </a:rPr>
              <a:t>Gender and </a:t>
            </a:r>
            <a:r>
              <a:rPr lang="en-US" sz="3600" dirty="0" smtClean="0">
                <a:solidFill>
                  <a:schemeClr val="accent2">
                    <a:lumMod val="75000"/>
                  </a:schemeClr>
                </a:solidFill>
              </a:rPr>
              <a:t>genetics strategy: Q1</a:t>
            </a:r>
            <a:endParaRPr lang="en-US" sz="3600" dirty="0">
              <a:solidFill>
                <a:schemeClr val="accent2">
                  <a:lumMod val="75000"/>
                </a:schemeClr>
              </a:solidFill>
            </a:endParaRPr>
          </a:p>
          <a:p>
            <a:endParaRPr lang="en-US" dirty="0"/>
          </a:p>
        </p:txBody>
      </p:sp>
      <p:sp>
        <p:nvSpPr>
          <p:cNvPr id="3" name="Text Placeholder 2"/>
          <p:cNvSpPr>
            <a:spLocks noGrp="1"/>
          </p:cNvSpPr>
          <p:nvPr>
            <p:ph type="body" sz="quarter" idx="12"/>
          </p:nvPr>
        </p:nvSpPr>
        <p:spPr>
          <a:xfrm>
            <a:off x="1295400" y="1371600"/>
            <a:ext cx="7467600" cy="4953000"/>
          </a:xfrm>
        </p:spPr>
        <p:txBody>
          <a:bodyPr>
            <a:normAutofit fontScale="32500" lnSpcReduction="20000"/>
          </a:bodyPr>
          <a:lstStyle/>
          <a:p>
            <a:pPr marL="0" indent="0" algn="ctr">
              <a:lnSpc>
                <a:spcPct val="120000"/>
              </a:lnSpc>
              <a:buNone/>
            </a:pPr>
            <a:r>
              <a:rPr lang="en-US" sz="6000" b="1" dirty="0" smtClean="0"/>
              <a:t>Gender </a:t>
            </a:r>
            <a:r>
              <a:rPr lang="en-US" sz="6000" b="1" dirty="0"/>
              <a:t>dynamics =&gt; livestock genetics interventions</a:t>
            </a:r>
          </a:p>
          <a:p>
            <a:pPr marL="0" lvl="0" indent="0">
              <a:lnSpc>
                <a:spcPct val="120000"/>
              </a:lnSpc>
              <a:buNone/>
            </a:pPr>
            <a:endParaRPr lang="en-US" sz="3100" dirty="0"/>
          </a:p>
          <a:p>
            <a:pPr>
              <a:lnSpc>
                <a:spcPct val="170000"/>
              </a:lnSpc>
            </a:pPr>
            <a:r>
              <a:rPr lang="en-US" sz="6400" dirty="0"/>
              <a:t>How  do gender dynamics affect the relevance of livestock genetics interventions?</a:t>
            </a:r>
          </a:p>
          <a:p>
            <a:pPr lvl="1">
              <a:lnSpc>
                <a:spcPct val="170000"/>
              </a:lnSpc>
              <a:buFont typeface="+mj-lt"/>
              <a:buAutoNum type="alphaLcParenR"/>
            </a:pPr>
            <a:r>
              <a:rPr lang="en-US" sz="5600" dirty="0"/>
              <a:t>What </a:t>
            </a:r>
            <a:r>
              <a:rPr lang="en-US" sz="5600" b="1" dirty="0"/>
              <a:t>roles</a:t>
            </a:r>
            <a:r>
              <a:rPr lang="en-US" sz="5600" dirty="0"/>
              <a:t> do women and men play in managing different species - particularly in breeding and accruing the benefits? And why? </a:t>
            </a:r>
          </a:p>
          <a:p>
            <a:pPr lvl="1">
              <a:lnSpc>
                <a:spcPct val="170000"/>
              </a:lnSpc>
              <a:buFont typeface="+mj-lt"/>
              <a:buAutoNum type="alphaLcParenR"/>
            </a:pPr>
            <a:r>
              <a:rPr lang="en-US" sz="5600" dirty="0"/>
              <a:t>What are the </a:t>
            </a:r>
            <a:r>
              <a:rPr lang="en-US" sz="5600" b="1" dirty="0"/>
              <a:t>species and then traits preferred </a:t>
            </a:r>
            <a:r>
              <a:rPr lang="en-US" sz="5600" dirty="0"/>
              <a:t>by women and men that increase the relevancy of improved breeds at household level? </a:t>
            </a:r>
          </a:p>
          <a:p>
            <a:pPr lvl="1">
              <a:lnSpc>
                <a:spcPct val="170000"/>
              </a:lnSpc>
              <a:buFont typeface="+mj-lt"/>
              <a:buAutoNum type="alphaLcParenR"/>
            </a:pPr>
            <a:r>
              <a:rPr lang="en-US" sz="5600" dirty="0"/>
              <a:t>What are the gendered opportunities and constraints affecting the </a:t>
            </a:r>
            <a:r>
              <a:rPr lang="en-US" sz="5600" b="1" dirty="0"/>
              <a:t>accessibility of improved livestock genetics</a:t>
            </a:r>
            <a:r>
              <a:rPr lang="en-US" sz="5600" dirty="0"/>
              <a:t>? </a:t>
            </a:r>
          </a:p>
        </p:txBody>
      </p:sp>
    </p:spTree>
    <p:custDataLst>
      <p:tags r:id="rId1"/>
    </p:custDataLst>
    <p:extLst>
      <p:ext uri="{BB962C8B-B14F-4D97-AF65-F5344CB8AC3E}">
        <p14:creationId xmlns:p14="http://schemas.microsoft.com/office/powerpoint/2010/main" val="843524864"/>
      </p:ext>
    </p:extLst>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3600" dirty="0">
                <a:solidFill>
                  <a:schemeClr val="accent2">
                    <a:lumMod val="75000"/>
                  </a:schemeClr>
                </a:solidFill>
              </a:rPr>
              <a:t>Gender and </a:t>
            </a:r>
            <a:r>
              <a:rPr lang="en-US" sz="3600" dirty="0" smtClean="0">
                <a:solidFill>
                  <a:schemeClr val="accent2">
                    <a:lumMod val="75000"/>
                  </a:schemeClr>
                </a:solidFill>
              </a:rPr>
              <a:t>genetics strategy: Q2</a:t>
            </a:r>
            <a:endParaRPr lang="en-US" sz="3600" dirty="0">
              <a:solidFill>
                <a:schemeClr val="accent2">
                  <a:lumMod val="75000"/>
                </a:schemeClr>
              </a:solidFill>
            </a:endParaRPr>
          </a:p>
          <a:p>
            <a:endParaRPr lang="en-US" dirty="0"/>
          </a:p>
        </p:txBody>
      </p:sp>
      <p:sp>
        <p:nvSpPr>
          <p:cNvPr id="3" name="Text Placeholder 2"/>
          <p:cNvSpPr>
            <a:spLocks noGrp="1"/>
          </p:cNvSpPr>
          <p:nvPr>
            <p:ph type="body" sz="quarter" idx="12"/>
          </p:nvPr>
        </p:nvSpPr>
        <p:spPr>
          <a:xfrm>
            <a:off x="1362075" y="1390650"/>
            <a:ext cx="7467600" cy="5086350"/>
          </a:xfrm>
        </p:spPr>
        <p:txBody>
          <a:bodyPr>
            <a:normAutofit fontScale="32500" lnSpcReduction="20000"/>
          </a:bodyPr>
          <a:lstStyle/>
          <a:p>
            <a:pPr marL="0" lvl="0" indent="0" algn="ctr">
              <a:lnSpc>
                <a:spcPct val="120000"/>
              </a:lnSpc>
              <a:buNone/>
            </a:pPr>
            <a:r>
              <a:rPr lang="en-US" sz="6600" b="1" dirty="0"/>
              <a:t>Livestock genetics interventions =&gt; gender dynamics</a:t>
            </a:r>
          </a:p>
          <a:p>
            <a:pPr marL="457200" lvl="1" indent="0">
              <a:lnSpc>
                <a:spcPct val="120000"/>
              </a:lnSpc>
              <a:buNone/>
            </a:pPr>
            <a:endParaRPr lang="en-US" sz="5600" dirty="0"/>
          </a:p>
          <a:p>
            <a:pPr>
              <a:lnSpc>
                <a:spcPct val="170000"/>
              </a:lnSpc>
            </a:pPr>
            <a:r>
              <a:rPr lang="en-US" sz="6400" dirty="0"/>
              <a:t>How are gender dynamics affected by the introduction of livestock </a:t>
            </a:r>
            <a:r>
              <a:rPr lang="en-US" sz="6400" dirty="0" smtClean="0"/>
              <a:t>genetics </a:t>
            </a:r>
            <a:r>
              <a:rPr lang="en-US" sz="6400" dirty="0"/>
              <a:t>interventions? </a:t>
            </a:r>
          </a:p>
          <a:p>
            <a:pPr marL="742950" indent="-280988">
              <a:lnSpc>
                <a:spcPct val="170000"/>
              </a:lnSpc>
              <a:buFont typeface="+mj-lt"/>
              <a:buAutoNum type="alphaLcParenR"/>
            </a:pPr>
            <a:r>
              <a:rPr lang="en-US" sz="5600" dirty="0"/>
              <a:t>How do improved breeds/management affect intra-household </a:t>
            </a:r>
            <a:r>
              <a:rPr lang="en-US" sz="5600" b="1" dirty="0"/>
              <a:t>workload</a:t>
            </a:r>
            <a:r>
              <a:rPr lang="en-US" sz="5600" dirty="0"/>
              <a:t>, </a:t>
            </a:r>
            <a:r>
              <a:rPr lang="en-US" sz="5600" b="1" dirty="0"/>
              <a:t>benefit</a:t>
            </a:r>
            <a:r>
              <a:rPr lang="en-US" sz="5600" dirty="0"/>
              <a:t> sharing and </a:t>
            </a:r>
            <a:r>
              <a:rPr lang="en-US" sz="5600" b="1" dirty="0"/>
              <a:t>gender dynamics</a:t>
            </a:r>
            <a:r>
              <a:rPr lang="en-US" sz="5600" dirty="0"/>
              <a:t>? </a:t>
            </a:r>
          </a:p>
          <a:p>
            <a:pPr marL="742950" lvl="2" indent="-280988">
              <a:lnSpc>
                <a:spcPct val="170000"/>
              </a:lnSpc>
              <a:buNone/>
            </a:pPr>
            <a:r>
              <a:rPr lang="en-US" sz="5600" dirty="0"/>
              <a:t>b) What are the </a:t>
            </a:r>
            <a:r>
              <a:rPr lang="en-US" sz="5600" b="1" dirty="0"/>
              <a:t>mechanisms/factors</a:t>
            </a:r>
            <a:r>
              <a:rPr lang="en-US" sz="5600" dirty="0"/>
              <a:t> that influence such changes and how can they be dealt with to support gender-equity</a:t>
            </a:r>
            <a:r>
              <a:rPr lang="en-US" sz="5600" dirty="0" smtClean="0"/>
              <a:t>? (strategic question)</a:t>
            </a:r>
            <a:endParaRPr lang="en-US" sz="5600" dirty="0"/>
          </a:p>
          <a:p>
            <a:pPr marL="800100" lvl="2" indent="0">
              <a:lnSpc>
                <a:spcPct val="120000"/>
              </a:lnSpc>
              <a:buNone/>
            </a:pPr>
            <a:endParaRPr lang="en-US" sz="5600" dirty="0"/>
          </a:p>
        </p:txBody>
      </p:sp>
    </p:spTree>
    <p:custDataLst>
      <p:tags r:id="rId1"/>
    </p:custDataLst>
    <p:extLst>
      <p:ext uri="{BB962C8B-B14F-4D97-AF65-F5344CB8AC3E}">
        <p14:creationId xmlns:p14="http://schemas.microsoft.com/office/powerpoint/2010/main" val="3965340947"/>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3600" dirty="0">
                <a:solidFill>
                  <a:schemeClr val="accent2">
                    <a:lumMod val="75000"/>
                  </a:schemeClr>
                </a:solidFill>
              </a:rPr>
              <a:t>Gender and </a:t>
            </a:r>
            <a:r>
              <a:rPr lang="en-US" sz="3600" dirty="0" smtClean="0">
                <a:solidFill>
                  <a:schemeClr val="accent2">
                    <a:lumMod val="75000"/>
                  </a:schemeClr>
                </a:solidFill>
              </a:rPr>
              <a:t>genetics strategy: Q3</a:t>
            </a:r>
            <a:endParaRPr lang="en-US" sz="3600" dirty="0">
              <a:solidFill>
                <a:schemeClr val="accent2">
                  <a:lumMod val="75000"/>
                </a:schemeClr>
              </a:solidFill>
            </a:endParaRPr>
          </a:p>
          <a:p>
            <a:endParaRPr lang="en-US" dirty="0"/>
          </a:p>
        </p:txBody>
      </p:sp>
      <p:sp>
        <p:nvSpPr>
          <p:cNvPr id="3" name="Text Placeholder 2"/>
          <p:cNvSpPr>
            <a:spLocks noGrp="1"/>
          </p:cNvSpPr>
          <p:nvPr>
            <p:ph type="body" sz="quarter" idx="12"/>
          </p:nvPr>
        </p:nvSpPr>
        <p:spPr>
          <a:xfrm>
            <a:off x="1371600" y="1371600"/>
            <a:ext cx="7467600" cy="4876800"/>
          </a:xfrm>
        </p:spPr>
        <p:txBody>
          <a:bodyPr>
            <a:normAutofit fontScale="32500" lnSpcReduction="20000"/>
          </a:bodyPr>
          <a:lstStyle/>
          <a:p>
            <a:pPr marL="0" lvl="0" indent="0" algn="ctr">
              <a:lnSpc>
                <a:spcPct val="120000"/>
              </a:lnSpc>
              <a:buNone/>
            </a:pPr>
            <a:r>
              <a:rPr lang="en-US" sz="6600" b="1" dirty="0"/>
              <a:t>Institutional arrangements =&gt; gender equitable outcomes</a:t>
            </a:r>
          </a:p>
          <a:p>
            <a:pPr marL="800100" lvl="2" indent="0">
              <a:lnSpc>
                <a:spcPct val="120000"/>
              </a:lnSpc>
              <a:buNone/>
            </a:pPr>
            <a:endParaRPr lang="en-US" sz="5600" dirty="0"/>
          </a:p>
          <a:p>
            <a:pPr>
              <a:lnSpc>
                <a:spcPct val="170000"/>
              </a:lnSpc>
            </a:pPr>
            <a:r>
              <a:rPr lang="en-US" sz="6400" dirty="0"/>
              <a:t>What institutional arrangements can ensure a gender-equitable outcome of genetics interventions?</a:t>
            </a:r>
          </a:p>
          <a:p>
            <a:pPr marL="625475" lvl="1" indent="-225425">
              <a:lnSpc>
                <a:spcPct val="170000"/>
              </a:lnSpc>
              <a:buFont typeface="+mj-lt"/>
              <a:buAutoNum type="alphaLcParenR"/>
            </a:pPr>
            <a:r>
              <a:rPr lang="en-US" sz="5600" dirty="0"/>
              <a:t>What </a:t>
            </a:r>
            <a:r>
              <a:rPr lang="en-US" sz="5600" b="1" dirty="0"/>
              <a:t>process/main steps </a:t>
            </a:r>
            <a:r>
              <a:rPr lang="en-US" sz="5600" dirty="0"/>
              <a:t>need to be put in place to guarantee a gender-responsive breeding </a:t>
            </a:r>
            <a:r>
              <a:rPr lang="en-US" sz="5600" dirty="0" err="1"/>
              <a:t>programme</a:t>
            </a:r>
            <a:r>
              <a:rPr lang="en-US" sz="5600" dirty="0"/>
              <a:t>? </a:t>
            </a:r>
          </a:p>
          <a:p>
            <a:pPr marL="625475" lvl="1" indent="-225425">
              <a:lnSpc>
                <a:spcPct val="170000"/>
              </a:lnSpc>
              <a:buFont typeface="+mj-lt"/>
              <a:buAutoNum type="alphaLcParenR"/>
            </a:pPr>
            <a:r>
              <a:rPr lang="en-US" sz="5600" dirty="0"/>
              <a:t>What </a:t>
            </a:r>
            <a:r>
              <a:rPr lang="en-US" sz="5600" b="1" dirty="0"/>
              <a:t>policy arrangements </a:t>
            </a:r>
            <a:r>
              <a:rPr lang="en-US" sz="5600" dirty="0"/>
              <a:t>can effectively facilitate women’s access to genetic material? </a:t>
            </a:r>
          </a:p>
          <a:p>
            <a:pPr marL="625475" lvl="1" indent="-225425">
              <a:lnSpc>
                <a:spcPct val="170000"/>
              </a:lnSpc>
              <a:buFont typeface="+mj-lt"/>
              <a:buAutoNum type="alphaLcParenR"/>
            </a:pPr>
            <a:r>
              <a:rPr lang="en-US" sz="5600" dirty="0"/>
              <a:t>How to balance between an </a:t>
            </a:r>
            <a:r>
              <a:rPr lang="en-US" sz="5600" b="1" dirty="0"/>
              <a:t>accommodative and a transformative </a:t>
            </a:r>
            <a:r>
              <a:rPr lang="en-US" sz="5600" dirty="0"/>
              <a:t>breeding approach when prioritizing research? (strategic question)</a:t>
            </a:r>
          </a:p>
        </p:txBody>
      </p:sp>
    </p:spTree>
    <p:custDataLst>
      <p:tags r:id="rId1"/>
    </p:custDataLst>
    <p:extLst>
      <p:ext uri="{BB962C8B-B14F-4D97-AF65-F5344CB8AC3E}">
        <p14:creationId xmlns:p14="http://schemas.microsoft.com/office/powerpoint/2010/main" val="360658585"/>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295400" y="381000"/>
            <a:ext cx="7696200" cy="1295400"/>
          </a:xfrm>
        </p:spPr>
        <p:txBody>
          <a:bodyPr/>
          <a:lstStyle/>
          <a:p>
            <a:r>
              <a:rPr lang="en-US" sz="3100" dirty="0">
                <a:solidFill>
                  <a:schemeClr val="accent2">
                    <a:lumMod val="75000"/>
                  </a:schemeClr>
                </a:solidFill>
              </a:rPr>
              <a:t>Gender and </a:t>
            </a:r>
            <a:r>
              <a:rPr lang="en-US" sz="3100" dirty="0" smtClean="0">
                <a:solidFill>
                  <a:schemeClr val="accent2">
                    <a:lumMod val="75000"/>
                  </a:schemeClr>
                </a:solidFill>
              </a:rPr>
              <a:t>genetics strategy: </a:t>
            </a:r>
            <a:r>
              <a:rPr lang="en-US" sz="3100" dirty="0">
                <a:solidFill>
                  <a:schemeClr val="accent2">
                    <a:lumMod val="75000"/>
                  </a:schemeClr>
                </a:solidFill>
              </a:rPr>
              <a:t>Implementation</a:t>
            </a:r>
          </a:p>
          <a:p>
            <a:endParaRPr lang="en-US" dirty="0"/>
          </a:p>
        </p:txBody>
      </p:sp>
      <p:sp>
        <p:nvSpPr>
          <p:cNvPr id="3" name="Text Placeholder 2"/>
          <p:cNvSpPr>
            <a:spLocks noGrp="1"/>
          </p:cNvSpPr>
          <p:nvPr>
            <p:ph type="body" sz="quarter" idx="12"/>
          </p:nvPr>
        </p:nvSpPr>
        <p:spPr>
          <a:xfrm>
            <a:off x="1409700" y="1219200"/>
            <a:ext cx="7467600" cy="5105400"/>
          </a:xfrm>
        </p:spPr>
        <p:txBody>
          <a:bodyPr>
            <a:normAutofit fontScale="25000" lnSpcReduction="20000"/>
          </a:bodyPr>
          <a:lstStyle/>
          <a:p>
            <a:pPr marL="0" lvl="0" indent="0">
              <a:lnSpc>
                <a:spcPct val="120000"/>
              </a:lnSpc>
              <a:buNone/>
            </a:pPr>
            <a:r>
              <a:rPr lang="en-US" sz="6600" b="1" dirty="0" smtClean="0"/>
              <a:t>Staffing:</a:t>
            </a:r>
            <a:endParaRPr lang="en-US" sz="6600" b="1" dirty="0"/>
          </a:p>
          <a:p>
            <a:pPr>
              <a:lnSpc>
                <a:spcPct val="120000"/>
              </a:lnSpc>
            </a:pPr>
            <a:r>
              <a:rPr lang="en-US" sz="6600" dirty="0"/>
              <a:t>Gender scientist assigned to flagship</a:t>
            </a:r>
          </a:p>
          <a:p>
            <a:pPr>
              <a:lnSpc>
                <a:spcPct val="120000"/>
              </a:lnSpc>
            </a:pPr>
            <a:r>
              <a:rPr lang="en-US" sz="6600" dirty="0"/>
              <a:t>Gender post-doc and students assigned to projects and contribute to flagship</a:t>
            </a:r>
          </a:p>
          <a:p>
            <a:pPr>
              <a:lnSpc>
                <a:spcPct val="120000"/>
              </a:lnSpc>
            </a:pPr>
            <a:r>
              <a:rPr lang="en-US" sz="6600" dirty="0"/>
              <a:t>Interested genetics scientists identified for collaboration</a:t>
            </a:r>
          </a:p>
          <a:p>
            <a:pPr marL="0" indent="0">
              <a:lnSpc>
                <a:spcPct val="120000"/>
              </a:lnSpc>
              <a:buNone/>
            </a:pPr>
            <a:endParaRPr lang="en-US" sz="4400" b="1" dirty="0"/>
          </a:p>
          <a:p>
            <a:pPr marL="0" indent="0">
              <a:lnSpc>
                <a:spcPct val="120000"/>
              </a:lnSpc>
              <a:buNone/>
            </a:pPr>
            <a:r>
              <a:rPr lang="en-US" sz="6600" b="1" dirty="0"/>
              <a:t>Approach:</a:t>
            </a:r>
          </a:p>
          <a:p>
            <a:pPr>
              <a:lnSpc>
                <a:spcPct val="120000"/>
              </a:lnSpc>
            </a:pPr>
            <a:r>
              <a:rPr lang="en-US" sz="6600" dirty="0"/>
              <a:t>Strategic and integrated work in flagship undertaken</a:t>
            </a:r>
          </a:p>
          <a:p>
            <a:pPr>
              <a:lnSpc>
                <a:spcPct val="120000"/>
              </a:lnSpc>
            </a:pPr>
            <a:r>
              <a:rPr lang="en-US" sz="6600" dirty="0"/>
              <a:t>Work closely </a:t>
            </a:r>
            <a:r>
              <a:rPr lang="en-US" sz="6600" dirty="0" smtClean="0"/>
              <a:t>across flagships </a:t>
            </a:r>
            <a:endParaRPr lang="en-US" sz="6600" dirty="0"/>
          </a:p>
          <a:p>
            <a:pPr>
              <a:lnSpc>
                <a:spcPct val="120000"/>
              </a:lnSpc>
            </a:pPr>
            <a:r>
              <a:rPr lang="en-US" sz="6600" dirty="0"/>
              <a:t>F</a:t>
            </a:r>
            <a:r>
              <a:rPr lang="en-US" sz="6600" dirty="0" smtClean="0"/>
              <a:t>lagships </a:t>
            </a:r>
            <a:r>
              <a:rPr lang="en-US" sz="6600" dirty="0"/>
              <a:t>supports % time gender staff</a:t>
            </a:r>
          </a:p>
          <a:p>
            <a:pPr>
              <a:lnSpc>
                <a:spcPct val="120000"/>
              </a:lnSpc>
            </a:pPr>
            <a:r>
              <a:rPr lang="en-US" sz="6600" dirty="0"/>
              <a:t>Funding opportunities identified: CRP funds and beyond</a:t>
            </a:r>
          </a:p>
          <a:p>
            <a:pPr>
              <a:lnSpc>
                <a:spcPct val="120000"/>
              </a:lnSpc>
            </a:pPr>
            <a:r>
              <a:rPr lang="en-US" sz="6600" dirty="0"/>
              <a:t>Co-supervision of students and post-docs across flagships </a:t>
            </a:r>
          </a:p>
          <a:p>
            <a:pPr>
              <a:lnSpc>
                <a:spcPct val="120000"/>
              </a:lnSpc>
            </a:pPr>
            <a:r>
              <a:rPr lang="en-US" sz="6600" dirty="0"/>
              <a:t>Co-authorship of papers and presentations</a:t>
            </a:r>
          </a:p>
        </p:txBody>
      </p:sp>
    </p:spTree>
    <p:custDataLst>
      <p:tags r:id="rId1"/>
    </p:custDataLst>
    <p:extLst>
      <p:ext uri="{BB962C8B-B14F-4D97-AF65-F5344CB8AC3E}">
        <p14:creationId xmlns:p14="http://schemas.microsoft.com/office/powerpoint/2010/main" val="2688843902"/>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078832" y="76200"/>
            <a:ext cx="7543800" cy="1143000"/>
          </a:xfrm>
        </p:spPr>
        <p:txBody>
          <a:bodyPr/>
          <a:lstStyle/>
          <a:p>
            <a:r>
              <a:rPr lang="en-US" sz="3200" dirty="0">
                <a:solidFill>
                  <a:srgbClr val="C00000"/>
                </a:solidFill>
              </a:rPr>
              <a:t>Gender Sensitive Ruminant Breeding in </a:t>
            </a:r>
            <a:r>
              <a:rPr lang="en-US" sz="3200" dirty="0" smtClean="0">
                <a:solidFill>
                  <a:srgbClr val="C00000"/>
                </a:solidFill>
              </a:rPr>
              <a:t>Kenya: </a:t>
            </a:r>
            <a:r>
              <a:rPr lang="en-US" sz="3200" dirty="0" err="1" smtClean="0">
                <a:solidFill>
                  <a:srgbClr val="C00000"/>
                </a:solidFill>
              </a:rPr>
              <a:t>Problematise</a:t>
            </a:r>
            <a:r>
              <a:rPr lang="en-US" sz="3200" dirty="0" smtClean="0">
                <a:solidFill>
                  <a:srgbClr val="C00000"/>
                </a:solidFill>
              </a:rPr>
              <a:t> and expand</a:t>
            </a:r>
            <a:endParaRPr lang="en-US" sz="3200" dirty="0">
              <a:solidFill>
                <a:srgbClr val="C00000"/>
              </a:solidFill>
            </a:endParaRPr>
          </a:p>
          <a:p>
            <a:endParaRPr lang="en-GB" dirty="0">
              <a:solidFill>
                <a:srgbClr val="C00000"/>
              </a:solidFill>
            </a:endParaRPr>
          </a:p>
        </p:txBody>
      </p:sp>
      <p:sp>
        <p:nvSpPr>
          <p:cNvPr id="3" name="Text Placeholder 2"/>
          <p:cNvSpPr>
            <a:spLocks noGrp="1"/>
          </p:cNvSpPr>
          <p:nvPr>
            <p:ph type="body" sz="quarter" idx="12"/>
          </p:nvPr>
        </p:nvSpPr>
        <p:spPr>
          <a:xfrm>
            <a:off x="1078832" y="1219200"/>
            <a:ext cx="8077200" cy="5486400"/>
          </a:xfrm>
        </p:spPr>
        <p:txBody>
          <a:bodyPr>
            <a:normAutofit/>
          </a:bodyPr>
          <a:lstStyle/>
          <a:p>
            <a:pPr marL="0" lvl="2" indent="-342900">
              <a:lnSpc>
                <a:spcPct val="150000"/>
              </a:lnSpc>
              <a:spcBef>
                <a:spcPts val="0"/>
              </a:spcBef>
            </a:pPr>
            <a:r>
              <a:rPr lang="en-GB" sz="2100" dirty="0"/>
              <a:t>Rural </a:t>
            </a:r>
            <a:r>
              <a:rPr lang="en-GB" sz="2100" i="1" dirty="0"/>
              <a:t>women</a:t>
            </a:r>
            <a:r>
              <a:rPr lang="en-GB" sz="2100" dirty="0"/>
              <a:t> represent majority of livestock ‘keepers’</a:t>
            </a:r>
          </a:p>
          <a:p>
            <a:pPr marL="0" lvl="1">
              <a:lnSpc>
                <a:spcPct val="150000"/>
              </a:lnSpc>
              <a:spcBef>
                <a:spcPts val="0"/>
              </a:spcBef>
              <a:buFont typeface="Wingdings" panose="05000000000000000000" pitchFamily="2" charset="2"/>
              <a:buChar char="Ø"/>
            </a:pPr>
            <a:r>
              <a:rPr lang="en-US" sz="1700" dirty="0"/>
              <a:t>More likely than men to own small ruminants (</a:t>
            </a:r>
            <a:r>
              <a:rPr lang="en-US" sz="1700" dirty="0" err="1"/>
              <a:t>Kosgey</a:t>
            </a:r>
            <a:r>
              <a:rPr lang="en-US" sz="1700" dirty="0"/>
              <a:t> et al, 2004; Peacock, 2005) </a:t>
            </a:r>
            <a:endParaRPr lang="en-US" sz="1700" dirty="0" smtClean="0"/>
          </a:p>
          <a:p>
            <a:pPr marL="0" lvl="1" indent="0">
              <a:lnSpc>
                <a:spcPct val="150000"/>
              </a:lnSpc>
              <a:spcBef>
                <a:spcPts val="0"/>
              </a:spcBef>
              <a:buNone/>
            </a:pPr>
            <a:endParaRPr lang="en-US" sz="1700" dirty="0"/>
          </a:p>
          <a:p>
            <a:pPr marL="0" lvl="2" indent="-342900">
              <a:lnSpc>
                <a:spcPct val="150000"/>
              </a:lnSpc>
              <a:spcBef>
                <a:spcPts val="0"/>
              </a:spcBef>
            </a:pPr>
            <a:r>
              <a:rPr lang="en-GB" sz="2100" dirty="0" smtClean="0"/>
              <a:t>Keepers </a:t>
            </a:r>
            <a:r>
              <a:rPr lang="en-GB" sz="2100" dirty="0"/>
              <a:t>= managers </a:t>
            </a:r>
          </a:p>
          <a:p>
            <a:pPr marL="0" lvl="1">
              <a:lnSpc>
                <a:spcPct val="150000"/>
              </a:lnSpc>
              <a:spcBef>
                <a:spcPts val="0"/>
              </a:spcBef>
              <a:buFont typeface="Wingdings" panose="05000000000000000000" pitchFamily="2" charset="2"/>
              <a:buChar char="Ø"/>
            </a:pPr>
            <a:r>
              <a:rPr lang="en-US" sz="1700" dirty="0"/>
              <a:t>In pastoral systems, </a:t>
            </a:r>
            <a:r>
              <a:rPr lang="en-US" sz="1700" i="1" dirty="0"/>
              <a:t>women</a:t>
            </a:r>
            <a:r>
              <a:rPr lang="en-US" sz="1700" dirty="0"/>
              <a:t> participate in every aspect of livestock management (</a:t>
            </a:r>
            <a:r>
              <a:rPr lang="en-US" sz="1700" dirty="0" err="1"/>
              <a:t>Flintan</a:t>
            </a:r>
            <a:r>
              <a:rPr lang="en-US" sz="1700" dirty="0"/>
              <a:t>, 2008) </a:t>
            </a:r>
            <a:endParaRPr lang="en-US" sz="1700" dirty="0" smtClean="0"/>
          </a:p>
          <a:p>
            <a:pPr marL="0" lvl="1">
              <a:lnSpc>
                <a:spcPct val="150000"/>
              </a:lnSpc>
              <a:spcBef>
                <a:spcPts val="0"/>
              </a:spcBef>
              <a:buFont typeface="Wingdings" panose="05000000000000000000" pitchFamily="2" charset="2"/>
              <a:buChar char="Ø"/>
            </a:pPr>
            <a:r>
              <a:rPr lang="en-US" sz="1700" dirty="0">
                <a:sym typeface="Wingdings" panose="05000000000000000000" pitchFamily="2" charset="2"/>
              </a:rPr>
              <a:t>What about men</a:t>
            </a:r>
            <a:r>
              <a:rPr lang="en-US" sz="1700" dirty="0" smtClean="0">
                <a:sym typeface="Wingdings" panose="05000000000000000000" pitchFamily="2" charset="2"/>
              </a:rPr>
              <a:t>?</a:t>
            </a:r>
          </a:p>
          <a:p>
            <a:pPr marL="0" lvl="1">
              <a:lnSpc>
                <a:spcPct val="150000"/>
              </a:lnSpc>
              <a:spcBef>
                <a:spcPts val="0"/>
              </a:spcBef>
              <a:buFont typeface="Wingdings" panose="05000000000000000000" pitchFamily="2" charset="2"/>
              <a:buChar char="Ø"/>
            </a:pPr>
            <a:endParaRPr lang="en-US" sz="1700" dirty="0"/>
          </a:p>
          <a:p>
            <a:pPr marL="0" lvl="2" indent="-342900">
              <a:lnSpc>
                <a:spcPct val="150000"/>
              </a:lnSpc>
              <a:spcBef>
                <a:spcPts val="0"/>
              </a:spcBef>
            </a:pPr>
            <a:r>
              <a:rPr lang="en-US" sz="2100" dirty="0"/>
              <a:t>Significant knowledge gaps </a:t>
            </a:r>
          </a:p>
          <a:p>
            <a:pPr marL="0" lvl="1">
              <a:lnSpc>
                <a:spcPct val="150000"/>
              </a:lnSpc>
              <a:spcBef>
                <a:spcPts val="0"/>
              </a:spcBef>
              <a:buFont typeface="Wingdings" panose="05000000000000000000" pitchFamily="2" charset="2"/>
              <a:buChar char="Ø"/>
            </a:pPr>
            <a:r>
              <a:rPr lang="en-US" sz="1700" dirty="0"/>
              <a:t>Specific gendered contribution to, preferences for, and benefits from livestock breeding (</a:t>
            </a:r>
            <a:r>
              <a:rPr lang="en-US" sz="1700" dirty="0" err="1"/>
              <a:t>Benard</a:t>
            </a:r>
            <a:r>
              <a:rPr lang="en-US" sz="1700" dirty="0"/>
              <a:t> et al, 2016; Marshall et al, 2016)</a:t>
            </a:r>
            <a:endParaRPr lang="en-GB" sz="1700" dirty="0"/>
          </a:p>
          <a:p>
            <a:pPr marL="0" lvl="1">
              <a:lnSpc>
                <a:spcPct val="150000"/>
              </a:lnSpc>
              <a:spcBef>
                <a:spcPts val="0"/>
              </a:spcBef>
              <a:buFont typeface="Wingdings" panose="05000000000000000000" pitchFamily="2" charset="2"/>
              <a:buChar char="Ø"/>
            </a:pPr>
            <a:r>
              <a:rPr lang="en-US" sz="1700" dirty="0"/>
              <a:t>Crucial for achieving equitable outcomes from livestock productivity interventions </a:t>
            </a:r>
            <a:r>
              <a:rPr lang="en-US" sz="1700" dirty="0" smtClean="0"/>
              <a:t>                         (</a:t>
            </a:r>
            <a:r>
              <a:rPr lang="en-US" sz="1700" dirty="0"/>
              <a:t>Bravo-Baumann 2000; Quisumbing, 2015)</a:t>
            </a:r>
            <a:endParaRPr lang="en-GB" sz="1700" dirty="0"/>
          </a:p>
          <a:p>
            <a:endParaRPr lang="en-GB" dirty="0"/>
          </a:p>
        </p:txBody>
      </p:sp>
    </p:spTree>
    <p:extLst>
      <p:ext uri="{BB962C8B-B14F-4D97-AF65-F5344CB8AC3E}">
        <p14:creationId xmlns:p14="http://schemas.microsoft.com/office/powerpoint/2010/main" val="421094592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solidFill>
                  <a:srgbClr val="C00000"/>
                </a:solidFill>
              </a:rPr>
              <a:t>Gender research under the AVCD Livestock component</a:t>
            </a:r>
          </a:p>
        </p:txBody>
      </p:sp>
      <p:sp>
        <p:nvSpPr>
          <p:cNvPr id="3" name="Text Placeholder 2"/>
          <p:cNvSpPr>
            <a:spLocks noGrp="1"/>
          </p:cNvSpPr>
          <p:nvPr>
            <p:ph type="body" sz="quarter" idx="12"/>
          </p:nvPr>
        </p:nvSpPr>
        <p:spPr>
          <a:xfrm>
            <a:off x="685800" y="1219200"/>
            <a:ext cx="8229600" cy="5638800"/>
          </a:xfrm>
        </p:spPr>
        <p:txBody>
          <a:bodyPr>
            <a:normAutofit/>
          </a:bodyPr>
          <a:lstStyle/>
          <a:p>
            <a:pPr marL="342900" lvl="2" indent="-342900">
              <a:spcBef>
                <a:spcPts val="1000"/>
              </a:spcBef>
            </a:pPr>
            <a:r>
              <a:rPr lang="en-GB" sz="2100" dirty="0"/>
              <a:t>Overall objective seeks to improve the productivity of small ruminants in pastoral production systems through better herd management and innovative community-based breeding</a:t>
            </a:r>
          </a:p>
          <a:p>
            <a:r>
              <a:rPr lang="en-GB" sz="2100" dirty="0"/>
              <a:t>Specific objectives:</a:t>
            </a:r>
          </a:p>
          <a:p>
            <a:pPr lvl="1">
              <a:buFont typeface="Wingdings" panose="05000000000000000000" pitchFamily="2" charset="2"/>
              <a:buChar char="Ø"/>
            </a:pPr>
            <a:r>
              <a:rPr lang="en-US" sz="1700" dirty="0"/>
              <a:t>To equitably establish community innovation groups (CIGs) to pilot improved livestock productivity practices in pastoral systems</a:t>
            </a:r>
          </a:p>
          <a:p>
            <a:pPr lvl="1">
              <a:buFont typeface="Wingdings" panose="05000000000000000000" pitchFamily="2" charset="2"/>
              <a:buChar char="Ø"/>
            </a:pPr>
            <a:r>
              <a:rPr lang="en-US" sz="1700" dirty="0"/>
              <a:t>To develop the capacity of national and development partners, and key stakeholders in livestock productivity improvement practices under arid environments</a:t>
            </a:r>
          </a:p>
          <a:p>
            <a:pPr lvl="1">
              <a:buFont typeface="Wingdings" panose="05000000000000000000" pitchFamily="2" charset="2"/>
              <a:buChar char="Ø"/>
            </a:pPr>
            <a:r>
              <a:rPr lang="en-US" sz="1700" b="1" dirty="0">
                <a:solidFill>
                  <a:srgbClr val="FF0000"/>
                </a:solidFill>
              </a:rPr>
              <a:t>To develop and implement a gender sensitive selective breeding and improvement program for small ruminants under pastoral production systems</a:t>
            </a:r>
          </a:p>
          <a:p>
            <a:endParaRPr lang="en-GB" dirty="0"/>
          </a:p>
        </p:txBody>
      </p:sp>
    </p:spTree>
    <p:extLst>
      <p:ext uri="{BB962C8B-B14F-4D97-AF65-F5344CB8AC3E}">
        <p14:creationId xmlns:p14="http://schemas.microsoft.com/office/powerpoint/2010/main" val="43961438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3200" dirty="0">
                <a:solidFill>
                  <a:srgbClr val="C00000"/>
                </a:solidFill>
              </a:rPr>
              <a:t>Research Questions</a:t>
            </a:r>
          </a:p>
          <a:p>
            <a:endParaRPr lang="en-GB" dirty="0">
              <a:solidFill>
                <a:srgbClr val="C00000"/>
              </a:solidFill>
            </a:endParaRPr>
          </a:p>
        </p:txBody>
      </p:sp>
      <p:sp>
        <p:nvSpPr>
          <p:cNvPr id="3" name="Text Placeholder 2"/>
          <p:cNvSpPr>
            <a:spLocks noGrp="1"/>
          </p:cNvSpPr>
          <p:nvPr>
            <p:ph type="body" sz="quarter" idx="12"/>
          </p:nvPr>
        </p:nvSpPr>
        <p:spPr>
          <a:xfrm>
            <a:off x="838200" y="1371600"/>
            <a:ext cx="8229600" cy="4419600"/>
          </a:xfrm>
        </p:spPr>
        <p:txBody>
          <a:bodyPr>
            <a:normAutofit fontScale="92500" lnSpcReduction="20000"/>
          </a:bodyPr>
          <a:lstStyle/>
          <a:p>
            <a:pPr marL="0" indent="0">
              <a:buNone/>
            </a:pPr>
            <a:r>
              <a:rPr lang="en-US" dirty="0"/>
              <a:t>1)	What is the gendered participation in, and are the preferences for SR livestock breeding?</a:t>
            </a:r>
          </a:p>
          <a:p>
            <a:pPr marL="0" indent="0">
              <a:buNone/>
            </a:pPr>
            <a:r>
              <a:rPr lang="en-US" dirty="0"/>
              <a:t>2)	What are the gendered opportunities and constraints faced by livestock keepers in SR management and </a:t>
            </a:r>
            <a:r>
              <a:rPr lang="en-US" dirty="0" smtClean="0"/>
              <a:t>at the market-level? </a:t>
            </a:r>
            <a:endParaRPr lang="en-US" dirty="0"/>
          </a:p>
          <a:p>
            <a:pPr marL="0" indent="0">
              <a:buNone/>
            </a:pPr>
            <a:r>
              <a:rPr lang="en-US" dirty="0"/>
              <a:t>3)	Which norms and customs condition gendered access to and control over SR, and why?</a:t>
            </a:r>
          </a:p>
          <a:p>
            <a:endParaRPr lang="en-GB" dirty="0"/>
          </a:p>
        </p:txBody>
      </p:sp>
    </p:spTree>
    <p:extLst>
      <p:ext uri="{BB962C8B-B14F-4D97-AF65-F5344CB8AC3E}">
        <p14:creationId xmlns:p14="http://schemas.microsoft.com/office/powerpoint/2010/main" val="106924572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5.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heme/theme1.xml><?xml version="1.0" encoding="utf-8"?>
<a:theme xmlns:a="http://schemas.openxmlformats.org/drawingml/2006/main" name="livestockfish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livestockcrp_powerpoint_template [Read-Only]" id="{6CD09024-6513-4892-9860-F4B088029CB5}" vid="{C03CD66B-37BF-4AAF-A983-CA664BE3B4B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8f3fd67c2581899dd3ce3ce4f3036a0a">
  <xsd:schema xmlns:xsd="http://www.w3.org/2001/XMLSchema" xmlns:xs="http://www.w3.org/2001/XMLSchema" xmlns:p="http://schemas.microsoft.com/office/2006/metadata/properties" xmlns:ns2="9f5e9607-a28b-487e-b093-da60e75ee109" targetNamespace="http://schemas.microsoft.com/office/2006/metadata/properties" ma:root="true" ma:fieldsID="7bab1580e1166506c132b14b5bd181b3"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079E4C7-076F-4F08-A35D-FFC7A5736B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B85590-8B73-4576-93CE-79ECAF74AFCD}">
  <ds:schemaRefs>
    <ds:schemaRef ds:uri="http://purl.org/dc/terms/"/>
    <ds:schemaRef ds:uri="http://schemas.microsoft.com/office/2006/metadata/properties"/>
    <ds:schemaRef ds:uri="http://schemas.microsoft.com/office/2006/documentManagement/types"/>
    <ds:schemaRef ds:uri="http://purl.org/dc/elements/1.1/"/>
    <ds:schemaRef ds:uri="http://purl.org/dc/dcmitype/"/>
    <ds:schemaRef ds:uri="9f5e9607-a28b-487e-b093-da60e75ee109"/>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39CAA18-B8ED-4A5F-AE1D-7FAA1652DFD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livestockcrp_powerpoint_template</Template>
  <TotalTime>0</TotalTime>
  <Words>1280</Words>
  <Application>Microsoft Office PowerPoint</Application>
  <PresentationFormat>On-screen Show (4:3)</PresentationFormat>
  <Paragraphs>142</Paragraphs>
  <Slides>14</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Times New Roman</vt:lpstr>
      <vt:lpstr>Wingdings</vt:lpstr>
      <vt:lpstr>livestockfish_powerpoint_template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2017-09-04T08:02:17Z</dcterms:created>
  <dcterms:modified xsi:type="dcterms:W3CDTF">2017-09-06T06:03:00Z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